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Ex1.xml" ContentType="application/vnd.ms-office.chartex+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84" r:id="rId4"/>
    <p:sldId id="276" r:id="rId5"/>
    <p:sldId id="265" r:id="rId6"/>
    <p:sldId id="278" r:id="rId7"/>
    <p:sldId id="286" r:id="rId8"/>
    <p:sldId id="279" r:id="rId9"/>
    <p:sldId id="280" r:id="rId10"/>
    <p:sldId id="287" r:id="rId11"/>
    <p:sldId id="281" r:id="rId12"/>
    <p:sldId id="282" r:id="rId13"/>
    <p:sldId id="283" r:id="rId14"/>
  </p:sldIdLst>
  <p:sldSz cx="9906000" cy="6858000" type="A4"/>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3030"/>
    <a:srgbClr val="ED7D31"/>
    <a:srgbClr val="BC3131"/>
    <a:srgbClr val="B45210"/>
    <a:srgbClr val="E26714"/>
    <a:srgbClr val="F2A068"/>
    <a:srgbClr val="34A688"/>
    <a:srgbClr val="5B9BD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86" autoAdjust="0"/>
    <p:restoredTop sz="94660"/>
  </p:normalViewPr>
  <p:slideViewPr>
    <p:cSldViewPr snapToGrid="0">
      <p:cViewPr varScale="1">
        <p:scale>
          <a:sx n="114" d="100"/>
          <a:sy n="114" d="100"/>
        </p:scale>
        <p:origin x="1632" y="11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AppData\Local\Temp\Temp1_cfg_data_tables_1509199200000-1509372000000.zip\RegionAttendanceSummaryTable.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AppData\Local\Temp\Temp1_cfg_data_tables_1509199200000-1509372000000.zip\RegionAttendanceSummaryTable.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AppData\Local\Temp\Temp1_cfg_data_tables_1509199200000-1509372000000.zip\RegionAttendanceSummaryTable.csv" TargetMode="External"/><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AppData\Local\Temp\Temp1_cfg_data_tables_1509199200000-1509372000000.zip\RegionAttendanceSummaryTable.csv" TargetMode="External"/><Relationship Id="rId2" Type="http://schemas.microsoft.com/office/2011/relationships/chartColorStyle" Target="colors6.xml"/><Relationship Id="rId1" Type="http://schemas.microsoft.com/office/2011/relationships/chartStyle" Target="style6.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User\AppData\Local\Temp\Temp1_cfg_data_tables_1509199200000-1509372000000.zip\RegionAttendanceSummaryTable.csv"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34A688"/>
              </a:solidFill>
              <a:ln w="19050">
                <a:solidFill>
                  <a:schemeClr val="lt1"/>
                </a:solidFill>
              </a:ln>
              <a:effectLst/>
            </c:spPr>
            <c:extLst>
              <c:ext xmlns:c16="http://schemas.microsoft.com/office/drawing/2014/chart" uri="{C3380CC4-5D6E-409C-BE32-E72D297353CC}">
                <c16:uniqueId val="{00000001-723E-4FFE-9667-24CB41523BE4}"/>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723E-4FFE-9667-24CB41523BE4}"/>
              </c:ext>
            </c:extLst>
          </c:dPt>
          <c:val>
            <c:numRef>
              <c:f>Sheet1!$C$3:$C$4</c:f>
              <c:numCache>
                <c:formatCode>0.00%</c:formatCode>
                <c:ptCount val="2"/>
                <c:pt idx="0">
                  <c:v>0.316</c:v>
                </c:pt>
                <c:pt idx="1">
                  <c:v>0.68399999999999994</c:v>
                </c:pt>
              </c:numCache>
            </c:numRef>
          </c:val>
          <c:extLst>
            <c:ext xmlns:c16="http://schemas.microsoft.com/office/drawing/2014/chart" uri="{C3380CC4-5D6E-409C-BE32-E72D297353CC}">
              <c16:uniqueId val="{00000004-723E-4FFE-9667-24CB41523BE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spPr>
            <a:solidFill>
              <a:srgbClr val="34A688"/>
            </a:solidFill>
            <a:ln>
              <a:noFill/>
            </a:ln>
            <a:effectLst/>
          </c:spPr>
          <c:cat>
            <c:numRef>
              <c:f>Exposure!$C$4:$C$147</c:f>
              <c:numCache>
                <c:formatCode>h:mm</c:formatCode>
                <c:ptCount val="144"/>
                <c:pt idx="0">
                  <c:v>0.25000000000000022</c:v>
                </c:pt>
                <c:pt idx="1">
                  <c:v>0.27083333333333354</c:v>
                </c:pt>
                <c:pt idx="2">
                  <c:v>0.29166666666666685</c:v>
                </c:pt>
                <c:pt idx="3">
                  <c:v>0.31250000000000017</c:v>
                </c:pt>
                <c:pt idx="4">
                  <c:v>0.33333333333333348</c:v>
                </c:pt>
                <c:pt idx="5">
                  <c:v>0.3541666666666668</c:v>
                </c:pt>
                <c:pt idx="6">
                  <c:v>0.37500000000000011</c:v>
                </c:pt>
                <c:pt idx="7">
                  <c:v>0.39583333333333343</c:v>
                </c:pt>
                <c:pt idx="8">
                  <c:v>0.41666666666666674</c:v>
                </c:pt>
                <c:pt idx="9">
                  <c:v>0.43750000000000006</c:v>
                </c:pt>
                <c:pt idx="10">
                  <c:v>0.45833333333333337</c:v>
                </c:pt>
                <c:pt idx="11">
                  <c:v>0.47916666666666669</c:v>
                </c:pt>
                <c:pt idx="12">
                  <c:v>0.5</c:v>
                </c:pt>
                <c:pt idx="13">
                  <c:v>0.52083333333333337</c:v>
                </c:pt>
                <c:pt idx="14">
                  <c:v>0.54166666666666674</c:v>
                </c:pt>
                <c:pt idx="15">
                  <c:v>0.56250000000000011</c:v>
                </c:pt>
                <c:pt idx="16">
                  <c:v>0.58333333333333348</c:v>
                </c:pt>
                <c:pt idx="17">
                  <c:v>0.60416666666666685</c:v>
                </c:pt>
                <c:pt idx="18">
                  <c:v>0.62500000000000022</c:v>
                </c:pt>
                <c:pt idx="19">
                  <c:v>0.64583333333333359</c:v>
                </c:pt>
                <c:pt idx="20">
                  <c:v>0.66666666666666696</c:v>
                </c:pt>
                <c:pt idx="21">
                  <c:v>0.68750000000000033</c:v>
                </c:pt>
                <c:pt idx="22">
                  <c:v>0.7083333333333337</c:v>
                </c:pt>
                <c:pt idx="23">
                  <c:v>0.72916666666666707</c:v>
                </c:pt>
                <c:pt idx="24">
                  <c:v>0.75000000000000044</c:v>
                </c:pt>
                <c:pt idx="25">
                  <c:v>0.77083333333333381</c:v>
                </c:pt>
                <c:pt idx="26">
                  <c:v>0.79166666666666718</c:v>
                </c:pt>
                <c:pt idx="27">
                  <c:v>0.81250000000000056</c:v>
                </c:pt>
                <c:pt idx="28">
                  <c:v>0.83333333333333393</c:v>
                </c:pt>
                <c:pt idx="29">
                  <c:v>0.8541666666666673</c:v>
                </c:pt>
                <c:pt idx="30">
                  <c:v>0.87500000000000067</c:v>
                </c:pt>
                <c:pt idx="31">
                  <c:v>0.89583333333333404</c:v>
                </c:pt>
                <c:pt idx="32">
                  <c:v>0.91666666666666741</c:v>
                </c:pt>
                <c:pt idx="33">
                  <c:v>0.93750000000000078</c:v>
                </c:pt>
                <c:pt idx="34">
                  <c:v>0.95833333333333415</c:v>
                </c:pt>
                <c:pt idx="35">
                  <c:v>0.97916666666666752</c:v>
                </c:pt>
                <c:pt idx="36">
                  <c:v>1.0000000000000009</c:v>
                </c:pt>
                <c:pt idx="37">
                  <c:v>1.0208333333333341</c:v>
                </c:pt>
                <c:pt idx="38">
                  <c:v>1.0416666666666674</c:v>
                </c:pt>
                <c:pt idx="39">
                  <c:v>1.0625000000000007</c:v>
                </c:pt>
                <c:pt idx="40">
                  <c:v>1.0833333333333339</c:v>
                </c:pt>
                <c:pt idx="41">
                  <c:v>1.1041666666666672</c:v>
                </c:pt>
                <c:pt idx="42">
                  <c:v>1.1250000000000004</c:v>
                </c:pt>
                <c:pt idx="43">
                  <c:v>1.1458333333333337</c:v>
                </c:pt>
                <c:pt idx="44">
                  <c:v>1.166666666666667</c:v>
                </c:pt>
                <c:pt idx="45">
                  <c:v>1.1875000000000002</c:v>
                </c:pt>
                <c:pt idx="46">
                  <c:v>1.2083333333333335</c:v>
                </c:pt>
                <c:pt idx="47">
                  <c:v>1.2291666666666667</c:v>
                </c:pt>
                <c:pt idx="48">
                  <c:v>1.25</c:v>
                </c:pt>
                <c:pt idx="49">
                  <c:v>1.2708333333333333</c:v>
                </c:pt>
                <c:pt idx="50">
                  <c:v>1.2916666666666665</c:v>
                </c:pt>
                <c:pt idx="51">
                  <c:v>1.3124999999999998</c:v>
                </c:pt>
                <c:pt idx="52">
                  <c:v>1.333333333333333</c:v>
                </c:pt>
                <c:pt idx="53">
                  <c:v>1.3541666666666663</c:v>
                </c:pt>
                <c:pt idx="54">
                  <c:v>1.3749999999999996</c:v>
                </c:pt>
                <c:pt idx="55">
                  <c:v>1.3958333333333328</c:v>
                </c:pt>
                <c:pt idx="56">
                  <c:v>1.4166666666666661</c:v>
                </c:pt>
                <c:pt idx="57">
                  <c:v>1.4374999999999993</c:v>
                </c:pt>
                <c:pt idx="58">
                  <c:v>1.4583333333333326</c:v>
                </c:pt>
                <c:pt idx="59">
                  <c:v>1.4791666666666659</c:v>
                </c:pt>
                <c:pt idx="60">
                  <c:v>1.4999999999999991</c:v>
                </c:pt>
                <c:pt idx="61">
                  <c:v>1.5208333333333324</c:v>
                </c:pt>
                <c:pt idx="62">
                  <c:v>1.5416666666666656</c:v>
                </c:pt>
                <c:pt idx="63">
                  <c:v>1.5624999999999989</c:v>
                </c:pt>
                <c:pt idx="64">
                  <c:v>1.5833333333333321</c:v>
                </c:pt>
                <c:pt idx="65">
                  <c:v>1.6041666666666654</c:v>
                </c:pt>
                <c:pt idx="66">
                  <c:v>1.6249999999999987</c:v>
                </c:pt>
                <c:pt idx="67">
                  <c:v>1.6458333333333319</c:v>
                </c:pt>
                <c:pt idx="68">
                  <c:v>1.6666666666666652</c:v>
                </c:pt>
                <c:pt idx="69">
                  <c:v>1.6874999999999984</c:v>
                </c:pt>
                <c:pt idx="70">
                  <c:v>1.7083333333333317</c:v>
                </c:pt>
                <c:pt idx="71">
                  <c:v>1.729166666666665</c:v>
                </c:pt>
                <c:pt idx="72">
                  <c:v>1.7499999999999982</c:v>
                </c:pt>
                <c:pt idx="73">
                  <c:v>1.7708333333333315</c:v>
                </c:pt>
                <c:pt idx="74">
                  <c:v>1.7916666666666647</c:v>
                </c:pt>
                <c:pt idx="75">
                  <c:v>1.812499999999998</c:v>
                </c:pt>
                <c:pt idx="76">
                  <c:v>1.8333333333333313</c:v>
                </c:pt>
                <c:pt idx="77">
                  <c:v>1.8541666666666645</c:v>
                </c:pt>
                <c:pt idx="78">
                  <c:v>1.8749999999999978</c:v>
                </c:pt>
                <c:pt idx="79">
                  <c:v>1.895833333333331</c:v>
                </c:pt>
                <c:pt idx="80">
                  <c:v>1.9166666666666643</c:v>
                </c:pt>
                <c:pt idx="81">
                  <c:v>1.9374999999999976</c:v>
                </c:pt>
                <c:pt idx="82">
                  <c:v>1.9583333333333308</c:v>
                </c:pt>
                <c:pt idx="83">
                  <c:v>1.9791666666666641</c:v>
                </c:pt>
                <c:pt idx="84">
                  <c:v>1.9999999999999973</c:v>
                </c:pt>
                <c:pt idx="85">
                  <c:v>2.0208333333333308</c:v>
                </c:pt>
                <c:pt idx="86">
                  <c:v>2.0416666666666643</c:v>
                </c:pt>
                <c:pt idx="87">
                  <c:v>2.0624999999999978</c:v>
                </c:pt>
                <c:pt idx="88">
                  <c:v>2.0833333333333313</c:v>
                </c:pt>
                <c:pt idx="89">
                  <c:v>2.1041666666666647</c:v>
                </c:pt>
                <c:pt idx="90">
                  <c:v>2.1249999999999982</c:v>
                </c:pt>
                <c:pt idx="91">
                  <c:v>2.1458333333333317</c:v>
                </c:pt>
                <c:pt idx="92">
                  <c:v>2.1666666666666652</c:v>
                </c:pt>
                <c:pt idx="93">
                  <c:v>2.1874999999999987</c:v>
                </c:pt>
                <c:pt idx="94">
                  <c:v>2.2083333333333321</c:v>
                </c:pt>
                <c:pt idx="95">
                  <c:v>2.2291666666666656</c:v>
                </c:pt>
                <c:pt idx="96">
                  <c:v>2.2499999999999991</c:v>
                </c:pt>
                <c:pt idx="97">
                  <c:v>2.2708333333333326</c:v>
                </c:pt>
                <c:pt idx="98">
                  <c:v>2.2916666666666661</c:v>
                </c:pt>
                <c:pt idx="99">
                  <c:v>2.3124999999999996</c:v>
                </c:pt>
                <c:pt idx="100">
                  <c:v>2.333333333333333</c:v>
                </c:pt>
                <c:pt idx="101">
                  <c:v>2.3541666666666665</c:v>
                </c:pt>
                <c:pt idx="102">
                  <c:v>2.375</c:v>
                </c:pt>
                <c:pt idx="103">
                  <c:v>2.3958333333333335</c:v>
                </c:pt>
                <c:pt idx="104">
                  <c:v>2.416666666666667</c:v>
                </c:pt>
                <c:pt idx="105">
                  <c:v>2.4375000000000004</c:v>
                </c:pt>
                <c:pt idx="106">
                  <c:v>2.4583333333333339</c:v>
                </c:pt>
                <c:pt idx="107">
                  <c:v>2.4791666666666674</c:v>
                </c:pt>
                <c:pt idx="108">
                  <c:v>2.5000000000000009</c:v>
                </c:pt>
                <c:pt idx="109">
                  <c:v>2.5208333333333344</c:v>
                </c:pt>
                <c:pt idx="110">
                  <c:v>2.5416666666666679</c:v>
                </c:pt>
                <c:pt idx="111">
                  <c:v>2.5625000000000013</c:v>
                </c:pt>
                <c:pt idx="112">
                  <c:v>2.5833333333333348</c:v>
                </c:pt>
                <c:pt idx="113">
                  <c:v>2.6041666666666683</c:v>
                </c:pt>
                <c:pt idx="114">
                  <c:v>2.6250000000000018</c:v>
                </c:pt>
                <c:pt idx="115">
                  <c:v>2.6458333333333353</c:v>
                </c:pt>
                <c:pt idx="116">
                  <c:v>2.6666666666666687</c:v>
                </c:pt>
                <c:pt idx="117">
                  <c:v>2.6875000000000022</c:v>
                </c:pt>
                <c:pt idx="118">
                  <c:v>2.7083333333333357</c:v>
                </c:pt>
                <c:pt idx="119">
                  <c:v>2.7291666666666692</c:v>
                </c:pt>
                <c:pt idx="120">
                  <c:v>2.7500000000000027</c:v>
                </c:pt>
                <c:pt idx="121">
                  <c:v>2.7708333333333361</c:v>
                </c:pt>
                <c:pt idx="122">
                  <c:v>2.7916666666666696</c:v>
                </c:pt>
                <c:pt idx="123">
                  <c:v>2.8125000000000031</c:v>
                </c:pt>
                <c:pt idx="124">
                  <c:v>2.8333333333333366</c:v>
                </c:pt>
                <c:pt idx="125">
                  <c:v>2.8541666666666701</c:v>
                </c:pt>
                <c:pt idx="126">
                  <c:v>2.8750000000000036</c:v>
                </c:pt>
                <c:pt idx="127">
                  <c:v>2.895833333333337</c:v>
                </c:pt>
                <c:pt idx="128">
                  <c:v>2.9166666666666705</c:v>
                </c:pt>
                <c:pt idx="129">
                  <c:v>2.937500000000004</c:v>
                </c:pt>
                <c:pt idx="130">
                  <c:v>2.9583333333333375</c:v>
                </c:pt>
                <c:pt idx="131">
                  <c:v>2.979166666666671</c:v>
                </c:pt>
                <c:pt idx="132">
                  <c:v>3.0000000000000044</c:v>
                </c:pt>
                <c:pt idx="133">
                  <c:v>3.0208333333333379</c:v>
                </c:pt>
                <c:pt idx="134">
                  <c:v>3.0416666666666714</c:v>
                </c:pt>
                <c:pt idx="135">
                  <c:v>3.0625000000000049</c:v>
                </c:pt>
                <c:pt idx="136">
                  <c:v>3.0833333333333384</c:v>
                </c:pt>
                <c:pt idx="137">
                  <c:v>3.1041666666666718</c:v>
                </c:pt>
                <c:pt idx="138">
                  <c:v>3.1250000000000053</c:v>
                </c:pt>
                <c:pt idx="139">
                  <c:v>3.1458333333333388</c:v>
                </c:pt>
                <c:pt idx="140">
                  <c:v>3.1666666666666723</c:v>
                </c:pt>
                <c:pt idx="141">
                  <c:v>3.1875000000000058</c:v>
                </c:pt>
                <c:pt idx="142">
                  <c:v>3.2083333333333393</c:v>
                </c:pt>
                <c:pt idx="143">
                  <c:v>3.2291666666666727</c:v>
                </c:pt>
              </c:numCache>
            </c:numRef>
          </c:cat>
          <c:val>
            <c:numRef>
              <c:f>Exposure!$D$4:$D$147</c:f>
              <c:numCache>
                <c:formatCode>General</c:formatCode>
                <c:ptCount val="144"/>
                <c:pt idx="0">
                  <c:v>0</c:v>
                </c:pt>
                <c:pt idx="1">
                  <c:v>0</c:v>
                </c:pt>
                <c:pt idx="2">
                  <c:v>0</c:v>
                </c:pt>
                <c:pt idx="3">
                  <c:v>0</c:v>
                </c:pt>
                <c:pt idx="4">
                  <c:v>0</c:v>
                </c:pt>
                <c:pt idx="5">
                  <c:v>0</c:v>
                </c:pt>
                <c:pt idx="6">
                  <c:v>0</c:v>
                </c:pt>
                <c:pt idx="7">
                  <c:v>0</c:v>
                </c:pt>
                <c:pt idx="8">
                  <c:v>0</c:v>
                </c:pt>
                <c:pt idx="9">
                  <c:v>0</c:v>
                </c:pt>
                <c:pt idx="10">
                  <c:v>0</c:v>
                </c:pt>
                <c:pt idx="11">
                  <c:v>0</c:v>
                </c:pt>
                <c:pt idx="12">
                  <c:v>0</c:v>
                </c:pt>
                <c:pt idx="13">
                  <c:v>53</c:v>
                </c:pt>
                <c:pt idx="14">
                  <c:v>84</c:v>
                </c:pt>
                <c:pt idx="15">
                  <c:v>127</c:v>
                </c:pt>
                <c:pt idx="16">
                  <c:v>246</c:v>
                </c:pt>
                <c:pt idx="17">
                  <c:v>373</c:v>
                </c:pt>
                <c:pt idx="18">
                  <c:v>463</c:v>
                </c:pt>
                <c:pt idx="19">
                  <c:v>539</c:v>
                </c:pt>
                <c:pt idx="20">
                  <c:v>419</c:v>
                </c:pt>
                <c:pt idx="21">
                  <c:v>472</c:v>
                </c:pt>
                <c:pt idx="22">
                  <c:v>690</c:v>
                </c:pt>
                <c:pt idx="23">
                  <c:v>601</c:v>
                </c:pt>
                <c:pt idx="24">
                  <c:v>631</c:v>
                </c:pt>
                <c:pt idx="25">
                  <c:v>509</c:v>
                </c:pt>
                <c:pt idx="26">
                  <c:v>428</c:v>
                </c:pt>
                <c:pt idx="27">
                  <c:v>396</c:v>
                </c:pt>
                <c:pt idx="28">
                  <c:v>315</c:v>
                </c:pt>
                <c:pt idx="29">
                  <c:v>287</c:v>
                </c:pt>
                <c:pt idx="30">
                  <c:v>232</c:v>
                </c:pt>
                <c:pt idx="31">
                  <c:v>144</c:v>
                </c:pt>
                <c:pt idx="32">
                  <c:v>120</c:v>
                </c:pt>
                <c:pt idx="33">
                  <c:v>103</c:v>
                </c:pt>
                <c:pt idx="34">
                  <c:v>121</c:v>
                </c:pt>
                <c:pt idx="35">
                  <c:v>99</c:v>
                </c:pt>
                <c:pt idx="36">
                  <c:v>83</c:v>
                </c:pt>
                <c:pt idx="37">
                  <c:v>76</c:v>
                </c:pt>
                <c:pt idx="38">
                  <c:v>14</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72</c:v>
                </c:pt>
                <c:pt idx="61">
                  <c:v>71</c:v>
                </c:pt>
                <c:pt idx="62">
                  <c:v>145</c:v>
                </c:pt>
                <c:pt idx="63">
                  <c:v>320</c:v>
                </c:pt>
                <c:pt idx="64">
                  <c:v>509</c:v>
                </c:pt>
                <c:pt idx="65">
                  <c:v>662</c:v>
                </c:pt>
                <c:pt idx="66">
                  <c:v>560</c:v>
                </c:pt>
                <c:pt idx="67">
                  <c:v>591</c:v>
                </c:pt>
                <c:pt idx="68">
                  <c:v>472</c:v>
                </c:pt>
                <c:pt idx="69">
                  <c:v>712</c:v>
                </c:pt>
                <c:pt idx="70">
                  <c:v>650</c:v>
                </c:pt>
                <c:pt idx="71">
                  <c:v>631</c:v>
                </c:pt>
                <c:pt idx="72">
                  <c:v>609</c:v>
                </c:pt>
                <c:pt idx="73">
                  <c:v>432</c:v>
                </c:pt>
                <c:pt idx="74">
                  <c:v>426</c:v>
                </c:pt>
                <c:pt idx="75">
                  <c:v>291</c:v>
                </c:pt>
                <c:pt idx="76">
                  <c:v>287</c:v>
                </c:pt>
                <c:pt idx="77">
                  <c:v>188</c:v>
                </c:pt>
                <c:pt idx="78">
                  <c:v>139</c:v>
                </c:pt>
                <c:pt idx="79">
                  <c:v>120</c:v>
                </c:pt>
                <c:pt idx="80">
                  <c:v>163</c:v>
                </c:pt>
                <c:pt idx="81">
                  <c:v>191</c:v>
                </c:pt>
                <c:pt idx="82">
                  <c:v>42</c:v>
                </c:pt>
                <c:pt idx="83">
                  <c:v>33</c:v>
                </c:pt>
                <c:pt idx="84">
                  <c:v>31</c:v>
                </c:pt>
                <c:pt idx="85">
                  <c:v>6</c:v>
                </c:pt>
                <c:pt idx="86">
                  <c:v>2</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12</c:v>
                </c:pt>
                <c:pt idx="110">
                  <c:v>57</c:v>
                </c:pt>
                <c:pt idx="111">
                  <c:v>94</c:v>
                </c:pt>
                <c:pt idx="112">
                  <c:v>201</c:v>
                </c:pt>
                <c:pt idx="113">
                  <c:v>299</c:v>
                </c:pt>
                <c:pt idx="114">
                  <c:v>351</c:v>
                </c:pt>
                <c:pt idx="115">
                  <c:v>354</c:v>
                </c:pt>
                <c:pt idx="116">
                  <c:v>553</c:v>
                </c:pt>
                <c:pt idx="117">
                  <c:v>452</c:v>
                </c:pt>
                <c:pt idx="118">
                  <c:v>584</c:v>
                </c:pt>
                <c:pt idx="119">
                  <c:v>572</c:v>
                </c:pt>
                <c:pt idx="120">
                  <c:v>533</c:v>
                </c:pt>
                <c:pt idx="121">
                  <c:v>472</c:v>
                </c:pt>
                <c:pt idx="122">
                  <c:v>407</c:v>
                </c:pt>
                <c:pt idx="123">
                  <c:v>323</c:v>
                </c:pt>
                <c:pt idx="124">
                  <c:v>304</c:v>
                </c:pt>
                <c:pt idx="125">
                  <c:v>224</c:v>
                </c:pt>
                <c:pt idx="126">
                  <c:v>212</c:v>
                </c:pt>
                <c:pt idx="127">
                  <c:v>137</c:v>
                </c:pt>
                <c:pt idx="128">
                  <c:v>119</c:v>
                </c:pt>
                <c:pt idx="129">
                  <c:v>120</c:v>
                </c:pt>
                <c:pt idx="130">
                  <c:v>99</c:v>
                </c:pt>
                <c:pt idx="131">
                  <c:v>44</c:v>
                </c:pt>
                <c:pt idx="132">
                  <c:v>12</c:v>
                </c:pt>
                <c:pt idx="133">
                  <c:v>2</c:v>
                </c:pt>
                <c:pt idx="134">
                  <c:v>1</c:v>
                </c:pt>
                <c:pt idx="135">
                  <c:v>0</c:v>
                </c:pt>
                <c:pt idx="136">
                  <c:v>0</c:v>
                </c:pt>
                <c:pt idx="137">
                  <c:v>0</c:v>
                </c:pt>
                <c:pt idx="138">
                  <c:v>0</c:v>
                </c:pt>
                <c:pt idx="139">
                  <c:v>0</c:v>
                </c:pt>
                <c:pt idx="140">
                  <c:v>0</c:v>
                </c:pt>
                <c:pt idx="141">
                  <c:v>0</c:v>
                </c:pt>
                <c:pt idx="142">
                  <c:v>0</c:v>
                </c:pt>
                <c:pt idx="143">
                  <c:v>0</c:v>
                </c:pt>
              </c:numCache>
            </c:numRef>
          </c:val>
          <c:extLst>
            <c:ext xmlns:c16="http://schemas.microsoft.com/office/drawing/2014/chart" uri="{C3380CC4-5D6E-409C-BE32-E72D297353CC}">
              <c16:uniqueId val="{00000000-F4BD-489F-B7EF-357E035BE17D}"/>
            </c:ext>
          </c:extLst>
        </c:ser>
        <c:dLbls>
          <c:showLegendKey val="0"/>
          <c:showVal val="0"/>
          <c:showCatName val="0"/>
          <c:showSerName val="0"/>
          <c:showPercent val="0"/>
          <c:showBubbleSize val="0"/>
        </c:dLbls>
        <c:axId val="470970624"/>
        <c:axId val="470978496"/>
      </c:areaChart>
      <c:catAx>
        <c:axId val="470970624"/>
        <c:scaling>
          <c:orientation val="minMax"/>
        </c:scaling>
        <c:delete val="0"/>
        <c:axPos val="b"/>
        <c:numFmt formatCode="h: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978496"/>
        <c:crosses val="autoZero"/>
        <c:auto val="1"/>
        <c:lblAlgn val="ctr"/>
        <c:lblOffset val="100"/>
        <c:noMultiLvlLbl val="0"/>
      </c:catAx>
      <c:valAx>
        <c:axId val="470978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970624"/>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1"/>
            </a:solidFill>
            <a:ln>
              <a:noFill/>
            </a:ln>
            <a:effectLst/>
          </c:spPr>
          <c:invertIfNegative val="0"/>
          <c:dPt>
            <c:idx val="0"/>
            <c:invertIfNegative val="0"/>
            <c:bubble3D val="0"/>
            <c:spPr>
              <a:solidFill>
                <a:schemeClr val="bg2">
                  <a:lumMod val="50000"/>
                </a:schemeClr>
              </a:solidFill>
              <a:ln>
                <a:noFill/>
              </a:ln>
              <a:effectLst/>
            </c:spPr>
            <c:extLst>
              <c:ext xmlns:c16="http://schemas.microsoft.com/office/drawing/2014/chart" uri="{C3380CC4-5D6E-409C-BE32-E72D297353CC}">
                <c16:uniqueId val="{00000000-EACF-43D5-95FE-431733C2C3CB}"/>
              </c:ext>
            </c:extLst>
          </c:dPt>
          <c:cat>
            <c:strRef>
              <c:f>Sheet1!$D$6</c:f>
              <c:strCache>
                <c:ptCount val="1"/>
                <c:pt idx="0">
                  <c:v>Total visits</c:v>
                </c:pt>
              </c:strCache>
            </c:strRef>
          </c:cat>
          <c:val>
            <c:numRef>
              <c:f>Sheet1!$E$6</c:f>
              <c:numCache>
                <c:formatCode>General</c:formatCode>
                <c:ptCount val="1"/>
                <c:pt idx="0">
                  <c:v>7783</c:v>
                </c:pt>
              </c:numCache>
            </c:numRef>
          </c:val>
          <c:extLst>
            <c:ext xmlns:c16="http://schemas.microsoft.com/office/drawing/2014/chart" uri="{C3380CC4-5D6E-409C-BE32-E72D297353CC}">
              <c16:uniqueId val="{00000000-06DE-49E5-88EC-A942CBA80D05}"/>
            </c:ext>
          </c:extLst>
        </c:ser>
        <c:dLbls>
          <c:showLegendKey val="0"/>
          <c:showVal val="0"/>
          <c:showCatName val="0"/>
          <c:showSerName val="0"/>
          <c:showPercent val="0"/>
          <c:showBubbleSize val="0"/>
        </c:dLbls>
        <c:gapWidth val="150"/>
        <c:overlap val="100"/>
        <c:axId val="473112768"/>
        <c:axId val="473113096"/>
      </c:barChart>
      <c:catAx>
        <c:axId val="473112768"/>
        <c:scaling>
          <c:orientation val="minMax"/>
        </c:scaling>
        <c:delete val="1"/>
        <c:axPos val="l"/>
        <c:numFmt formatCode="General" sourceLinked="1"/>
        <c:majorTickMark val="none"/>
        <c:minorTickMark val="none"/>
        <c:tickLblPos val="nextTo"/>
        <c:crossAx val="473113096"/>
        <c:crosses val="autoZero"/>
        <c:auto val="1"/>
        <c:lblAlgn val="ctr"/>
        <c:lblOffset val="100"/>
        <c:noMultiLvlLbl val="0"/>
      </c:catAx>
      <c:valAx>
        <c:axId val="4731130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Lato" panose="020F0502020204030203" pitchFamily="34" charset="0"/>
                <a:ea typeface="+mn-ea"/>
                <a:cs typeface="+mn-cs"/>
              </a:defRPr>
            </a:pPr>
            <a:endParaRPr lang="en-US"/>
          </a:p>
        </c:txPr>
        <c:crossAx val="473112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spPr>
            <a:solidFill>
              <a:srgbClr val="ED7D31"/>
            </a:solidFill>
            <a:ln>
              <a:noFill/>
            </a:ln>
            <a:effectLst/>
          </c:spPr>
          <c:cat>
            <c:numRef>
              <c:f>Engagement!$C$4:$C$147</c:f>
              <c:numCache>
                <c:formatCode>h:mm</c:formatCode>
                <c:ptCount val="144"/>
                <c:pt idx="0">
                  <c:v>0.25000000000000022</c:v>
                </c:pt>
                <c:pt idx="1">
                  <c:v>0.27083333333333354</c:v>
                </c:pt>
                <c:pt idx="2">
                  <c:v>0.29166666666666685</c:v>
                </c:pt>
                <c:pt idx="3">
                  <c:v>0.31250000000000017</c:v>
                </c:pt>
                <c:pt idx="4">
                  <c:v>0.33333333333333348</c:v>
                </c:pt>
                <c:pt idx="5">
                  <c:v>0.3541666666666668</c:v>
                </c:pt>
                <c:pt idx="6">
                  <c:v>0.37500000000000011</c:v>
                </c:pt>
                <c:pt idx="7">
                  <c:v>0.39583333333333343</c:v>
                </c:pt>
                <c:pt idx="8">
                  <c:v>0.41666666666666674</c:v>
                </c:pt>
                <c:pt idx="9">
                  <c:v>0.43750000000000006</c:v>
                </c:pt>
                <c:pt idx="10">
                  <c:v>0.45833333333333337</c:v>
                </c:pt>
                <c:pt idx="11">
                  <c:v>0.47916666666666669</c:v>
                </c:pt>
                <c:pt idx="12">
                  <c:v>0.5</c:v>
                </c:pt>
                <c:pt idx="13">
                  <c:v>0.52083333333333337</c:v>
                </c:pt>
                <c:pt idx="14">
                  <c:v>0.54166666666666674</c:v>
                </c:pt>
                <c:pt idx="15">
                  <c:v>0.56250000000000011</c:v>
                </c:pt>
                <c:pt idx="16">
                  <c:v>0.58333333333333348</c:v>
                </c:pt>
                <c:pt idx="17">
                  <c:v>0.60416666666666685</c:v>
                </c:pt>
                <c:pt idx="18">
                  <c:v>0.62500000000000022</c:v>
                </c:pt>
                <c:pt idx="19">
                  <c:v>0.64583333333333359</c:v>
                </c:pt>
                <c:pt idx="20">
                  <c:v>0.66666666666666696</c:v>
                </c:pt>
                <c:pt idx="21">
                  <c:v>0.68750000000000033</c:v>
                </c:pt>
                <c:pt idx="22">
                  <c:v>0.7083333333333337</c:v>
                </c:pt>
                <c:pt idx="23">
                  <c:v>0.72916666666666707</c:v>
                </c:pt>
                <c:pt idx="24">
                  <c:v>0.75000000000000044</c:v>
                </c:pt>
                <c:pt idx="25">
                  <c:v>0.77083333333333381</c:v>
                </c:pt>
                <c:pt idx="26">
                  <c:v>0.79166666666666718</c:v>
                </c:pt>
                <c:pt idx="27">
                  <c:v>0.81250000000000056</c:v>
                </c:pt>
                <c:pt idx="28">
                  <c:v>0.83333333333333393</c:v>
                </c:pt>
                <c:pt idx="29">
                  <c:v>0.8541666666666673</c:v>
                </c:pt>
                <c:pt idx="30">
                  <c:v>0.87500000000000067</c:v>
                </c:pt>
                <c:pt idx="31">
                  <c:v>0.89583333333333404</c:v>
                </c:pt>
                <c:pt idx="32">
                  <c:v>0.91666666666666741</c:v>
                </c:pt>
                <c:pt idx="33">
                  <c:v>0.93750000000000078</c:v>
                </c:pt>
                <c:pt idx="34">
                  <c:v>0.95833333333333415</c:v>
                </c:pt>
                <c:pt idx="35">
                  <c:v>0.97916666666666752</c:v>
                </c:pt>
                <c:pt idx="36">
                  <c:v>1.0000000000000009</c:v>
                </c:pt>
                <c:pt idx="37">
                  <c:v>1.0208333333333341</c:v>
                </c:pt>
                <c:pt idx="38">
                  <c:v>1.0416666666666674</c:v>
                </c:pt>
                <c:pt idx="39">
                  <c:v>1.0625000000000007</c:v>
                </c:pt>
                <c:pt idx="40">
                  <c:v>1.0833333333333339</c:v>
                </c:pt>
                <c:pt idx="41">
                  <c:v>1.1041666666666672</c:v>
                </c:pt>
                <c:pt idx="42">
                  <c:v>1.1250000000000004</c:v>
                </c:pt>
                <c:pt idx="43">
                  <c:v>1.1458333333333337</c:v>
                </c:pt>
                <c:pt idx="44">
                  <c:v>1.166666666666667</c:v>
                </c:pt>
                <c:pt idx="45">
                  <c:v>1.1875000000000002</c:v>
                </c:pt>
                <c:pt idx="46">
                  <c:v>1.2083333333333335</c:v>
                </c:pt>
                <c:pt idx="47">
                  <c:v>1.2291666666666667</c:v>
                </c:pt>
                <c:pt idx="48">
                  <c:v>1.25</c:v>
                </c:pt>
                <c:pt idx="49">
                  <c:v>1.2708333333333333</c:v>
                </c:pt>
                <c:pt idx="50">
                  <c:v>1.2916666666666665</c:v>
                </c:pt>
                <c:pt idx="51">
                  <c:v>1.3124999999999998</c:v>
                </c:pt>
                <c:pt idx="52">
                  <c:v>1.333333333333333</c:v>
                </c:pt>
                <c:pt idx="53">
                  <c:v>1.3541666666666663</c:v>
                </c:pt>
                <c:pt idx="54">
                  <c:v>1.3749999999999996</c:v>
                </c:pt>
                <c:pt idx="55">
                  <c:v>1.3958333333333328</c:v>
                </c:pt>
                <c:pt idx="56">
                  <c:v>1.4166666666666661</c:v>
                </c:pt>
                <c:pt idx="57">
                  <c:v>1.4374999999999993</c:v>
                </c:pt>
                <c:pt idx="58">
                  <c:v>1.4583333333333326</c:v>
                </c:pt>
                <c:pt idx="59">
                  <c:v>1.4791666666666659</c:v>
                </c:pt>
                <c:pt idx="60">
                  <c:v>1.4999999999999991</c:v>
                </c:pt>
                <c:pt idx="61">
                  <c:v>1.5208333333333324</c:v>
                </c:pt>
                <c:pt idx="62">
                  <c:v>1.5416666666666656</c:v>
                </c:pt>
                <c:pt idx="63">
                  <c:v>1.5624999999999989</c:v>
                </c:pt>
                <c:pt idx="64">
                  <c:v>1.5833333333333321</c:v>
                </c:pt>
                <c:pt idx="65">
                  <c:v>1.6041666666666654</c:v>
                </c:pt>
                <c:pt idx="66">
                  <c:v>1.6249999999999987</c:v>
                </c:pt>
                <c:pt idx="67">
                  <c:v>1.6458333333333319</c:v>
                </c:pt>
                <c:pt idx="68">
                  <c:v>1.6666666666666652</c:v>
                </c:pt>
                <c:pt idx="69">
                  <c:v>1.6874999999999984</c:v>
                </c:pt>
                <c:pt idx="70">
                  <c:v>1.7083333333333317</c:v>
                </c:pt>
                <c:pt idx="71">
                  <c:v>1.729166666666665</c:v>
                </c:pt>
                <c:pt idx="72">
                  <c:v>1.7499999999999982</c:v>
                </c:pt>
                <c:pt idx="73">
                  <c:v>1.7708333333333315</c:v>
                </c:pt>
                <c:pt idx="74">
                  <c:v>1.7916666666666647</c:v>
                </c:pt>
                <c:pt idx="75">
                  <c:v>1.812499999999998</c:v>
                </c:pt>
                <c:pt idx="76">
                  <c:v>1.8333333333333313</c:v>
                </c:pt>
                <c:pt idx="77">
                  <c:v>1.8541666666666645</c:v>
                </c:pt>
                <c:pt idx="78">
                  <c:v>1.8749999999999978</c:v>
                </c:pt>
                <c:pt idx="79">
                  <c:v>1.895833333333331</c:v>
                </c:pt>
                <c:pt idx="80">
                  <c:v>1.9166666666666643</c:v>
                </c:pt>
                <c:pt idx="81">
                  <c:v>1.9374999999999976</c:v>
                </c:pt>
                <c:pt idx="82">
                  <c:v>1.9583333333333308</c:v>
                </c:pt>
                <c:pt idx="83">
                  <c:v>1.9791666666666641</c:v>
                </c:pt>
                <c:pt idx="84">
                  <c:v>1.9999999999999973</c:v>
                </c:pt>
                <c:pt idx="85">
                  <c:v>2.0208333333333308</c:v>
                </c:pt>
                <c:pt idx="86">
                  <c:v>2.0416666666666643</c:v>
                </c:pt>
                <c:pt idx="87">
                  <c:v>2.0624999999999978</c:v>
                </c:pt>
                <c:pt idx="88">
                  <c:v>2.0833333333333313</c:v>
                </c:pt>
                <c:pt idx="89">
                  <c:v>2.1041666666666647</c:v>
                </c:pt>
                <c:pt idx="90">
                  <c:v>2.1249999999999982</c:v>
                </c:pt>
                <c:pt idx="91">
                  <c:v>2.1458333333333317</c:v>
                </c:pt>
                <c:pt idx="92">
                  <c:v>2.1666666666666652</c:v>
                </c:pt>
                <c:pt idx="93">
                  <c:v>2.1874999999999987</c:v>
                </c:pt>
                <c:pt idx="94">
                  <c:v>2.2083333333333321</c:v>
                </c:pt>
                <c:pt idx="95">
                  <c:v>2.2291666666666656</c:v>
                </c:pt>
                <c:pt idx="96">
                  <c:v>2.2499999999999991</c:v>
                </c:pt>
                <c:pt idx="97">
                  <c:v>2.2708333333333326</c:v>
                </c:pt>
                <c:pt idx="98">
                  <c:v>2.2916666666666661</c:v>
                </c:pt>
                <c:pt idx="99">
                  <c:v>2.3124999999999996</c:v>
                </c:pt>
                <c:pt idx="100">
                  <c:v>2.333333333333333</c:v>
                </c:pt>
                <c:pt idx="101">
                  <c:v>2.3541666666666665</c:v>
                </c:pt>
                <c:pt idx="102">
                  <c:v>2.375</c:v>
                </c:pt>
                <c:pt idx="103">
                  <c:v>2.3958333333333335</c:v>
                </c:pt>
                <c:pt idx="104">
                  <c:v>2.416666666666667</c:v>
                </c:pt>
                <c:pt idx="105">
                  <c:v>2.4375000000000004</c:v>
                </c:pt>
                <c:pt idx="106">
                  <c:v>2.4583333333333339</c:v>
                </c:pt>
                <c:pt idx="107">
                  <c:v>2.4791666666666674</c:v>
                </c:pt>
                <c:pt idx="108">
                  <c:v>2.5000000000000009</c:v>
                </c:pt>
                <c:pt idx="109">
                  <c:v>2.5208333333333344</c:v>
                </c:pt>
                <c:pt idx="110">
                  <c:v>2.5416666666666679</c:v>
                </c:pt>
                <c:pt idx="111">
                  <c:v>2.5625000000000013</c:v>
                </c:pt>
                <c:pt idx="112">
                  <c:v>2.5833333333333348</c:v>
                </c:pt>
                <c:pt idx="113">
                  <c:v>2.6041666666666683</c:v>
                </c:pt>
                <c:pt idx="114">
                  <c:v>2.6250000000000018</c:v>
                </c:pt>
                <c:pt idx="115">
                  <c:v>2.6458333333333353</c:v>
                </c:pt>
                <c:pt idx="116">
                  <c:v>2.6666666666666687</c:v>
                </c:pt>
                <c:pt idx="117">
                  <c:v>2.6875000000000022</c:v>
                </c:pt>
                <c:pt idx="118">
                  <c:v>2.7083333333333357</c:v>
                </c:pt>
                <c:pt idx="119">
                  <c:v>2.7291666666666692</c:v>
                </c:pt>
                <c:pt idx="120">
                  <c:v>2.7500000000000027</c:v>
                </c:pt>
                <c:pt idx="121">
                  <c:v>2.7708333333333361</c:v>
                </c:pt>
                <c:pt idx="122">
                  <c:v>2.7916666666666696</c:v>
                </c:pt>
                <c:pt idx="123">
                  <c:v>2.8125000000000031</c:v>
                </c:pt>
                <c:pt idx="124">
                  <c:v>2.8333333333333366</c:v>
                </c:pt>
                <c:pt idx="125">
                  <c:v>2.8541666666666701</c:v>
                </c:pt>
                <c:pt idx="126">
                  <c:v>2.8750000000000036</c:v>
                </c:pt>
                <c:pt idx="127">
                  <c:v>2.895833333333337</c:v>
                </c:pt>
                <c:pt idx="128">
                  <c:v>2.9166666666666705</c:v>
                </c:pt>
                <c:pt idx="129">
                  <c:v>2.937500000000004</c:v>
                </c:pt>
                <c:pt idx="130">
                  <c:v>2.9583333333333375</c:v>
                </c:pt>
                <c:pt idx="131">
                  <c:v>2.979166666666671</c:v>
                </c:pt>
                <c:pt idx="132">
                  <c:v>3.0000000000000044</c:v>
                </c:pt>
                <c:pt idx="133">
                  <c:v>3.0208333333333379</c:v>
                </c:pt>
                <c:pt idx="134">
                  <c:v>3.0416666666666714</c:v>
                </c:pt>
                <c:pt idx="135">
                  <c:v>3.0625000000000049</c:v>
                </c:pt>
                <c:pt idx="136">
                  <c:v>3.0833333333333384</c:v>
                </c:pt>
                <c:pt idx="137">
                  <c:v>3.1041666666666718</c:v>
                </c:pt>
                <c:pt idx="138">
                  <c:v>3.1250000000000053</c:v>
                </c:pt>
                <c:pt idx="139">
                  <c:v>3.1458333333333388</c:v>
                </c:pt>
                <c:pt idx="140">
                  <c:v>3.1666666666666723</c:v>
                </c:pt>
                <c:pt idx="141">
                  <c:v>3.1875000000000058</c:v>
                </c:pt>
                <c:pt idx="142">
                  <c:v>3.2083333333333393</c:v>
                </c:pt>
                <c:pt idx="143">
                  <c:v>3.2291666666666727</c:v>
                </c:pt>
              </c:numCache>
            </c:numRef>
          </c:cat>
          <c:val>
            <c:numRef>
              <c:f>Engagement!$D$4:$D$147</c:f>
              <c:numCache>
                <c:formatCode>General</c:formatCode>
                <c:ptCount val="144"/>
                <c:pt idx="0">
                  <c:v>0</c:v>
                </c:pt>
                <c:pt idx="1">
                  <c:v>0</c:v>
                </c:pt>
                <c:pt idx="2">
                  <c:v>0</c:v>
                </c:pt>
                <c:pt idx="3">
                  <c:v>0</c:v>
                </c:pt>
                <c:pt idx="4">
                  <c:v>0</c:v>
                </c:pt>
                <c:pt idx="5">
                  <c:v>0</c:v>
                </c:pt>
                <c:pt idx="6">
                  <c:v>0</c:v>
                </c:pt>
                <c:pt idx="7">
                  <c:v>0</c:v>
                </c:pt>
                <c:pt idx="8">
                  <c:v>0</c:v>
                </c:pt>
                <c:pt idx="9">
                  <c:v>0</c:v>
                </c:pt>
                <c:pt idx="10">
                  <c:v>0</c:v>
                </c:pt>
                <c:pt idx="11">
                  <c:v>0</c:v>
                </c:pt>
                <c:pt idx="12">
                  <c:v>0</c:v>
                </c:pt>
                <c:pt idx="13">
                  <c:v>3</c:v>
                </c:pt>
                <c:pt idx="14">
                  <c:v>18</c:v>
                </c:pt>
                <c:pt idx="15">
                  <c:v>43</c:v>
                </c:pt>
                <c:pt idx="16">
                  <c:v>104</c:v>
                </c:pt>
                <c:pt idx="17">
                  <c:v>145</c:v>
                </c:pt>
                <c:pt idx="18">
                  <c:v>163</c:v>
                </c:pt>
                <c:pt idx="19">
                  <c:v>189</c:v>
                </c:pt>
                <c:pt idx="20">
                  <c:v>186</c:v>
                </c:pt>
                <c:pt idx="21">
                  <c:v>176</c:v>
                </c:pt>
                <c:pt idx="22">
                  <c:v>205</c:v>
                </c:pt>
                <c:pt idx="23">
                  <c:v>171</c:v>
                </c:pt>
                <c:pt idx="24">
                  <c:v>189</c:v>
                </c:pt>
                <c:pt idx="25">
                  <c:v>161</c:v>
                </c:pt>
                <c:pt idx="26">
                  <c:v>131</c:v>
                </c:pt>
                <c:pt idx="27">
                  <c:v>112</c:v>
                </c:pt>
                <c:pt idx="28">
                  <c:v>106</c:v>
                </c:pt>
                <c:pt idx="29">
                  <c:v>101</c:v>
                </c:pt>
                <c:pt idx="30">
                  <c:v>63</c:v>
                </c:pt>
                <c:pt idx="31">
                  <c:v>55</c:v>
                </c:pt>
                <c:pt idx="32">
                  <c:v>59</c:v>
                </c:pt>
                <c:pt idx="33">
                  <c:v>42</c:v>
                </c:pt>
                <c:pt idx="34">
                  <c:v>18</c:v>
                </c:pt>
                <c:pt idx="35">
                  <c:v>13</c:v>
                </c:pt>
                <c:pt idx="36">
                  <c:v>14</c:v>
                </c:pt>
                <c:pt idx="37">
                  <c:v>10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24</c:v>
                </c:pt>
                <c:pt idx="61">
                  <c:v>23</c:v>
                </c:pt>
                <c:pt idx="62">
                  <c:v>49</c:v>
                </c:pt>
                <c:pt idx="63">
                  <c:v>71</c:v>
                </c:pt>
                <c:pt idx="64">
                  <c:v>144</c:v>
                </c:pt>
                <c:pt idx="65">
                  <c:v>209</c:v>
                </c:pt>
                <c:pt idx="66">
                  <c:v>240</c:v>
                </c:pt>
                <c:pt idx="67">
                  <c:v>203</c:v>
                </c:pt>
                <c:pt idx="68">
                  <c:v>155</c:v>
                </c:pt>
                <c:pt idx="69">
                  <c:v>196</c:v>
                </c:pt>
                <c:pt idx="70">
                  <c:v>197</c:v>
                </c:pt>
                <c:pt idx="71">
                  <c:v>203</c:v>
                </c:pt>
                <c:pt idx="72">
                  <c:v>211</c:v>
                </c:pt>
                <c:pt idx="73">
                  <c:v>183</c:v>
                </c:pt>
                <c:pt idx="74">
                  <c:v>146</c:v>
                </c:pt>
                <c:pt idx="75">
                  <c:v>100</c:v>
                </c:pt>
                <c:pt idx="76">
                  <c:v>98</c:v>
                </c:pt>
                <c:pt idx="77">
                  <c:v>66</c:v>
                </c:pt>
                <c:pt idx="78">
                  <c:v>47</c:v>
                </c:pt>
                <c:pt idx="79">
                  <c:v>50</c:v>
                </c:pt>
                <c:pt idx="80">
                  <c:v>46</c:v>
                </c:pt>
                <c:pt idx="81">
                  <c:v>39</c:v>
                </c:pt>
                <c:pt idx="82">
                  <c:v>32</c:v>
                </c:pt>
                <c:pt idx="83">
                  <c:v>16</c:v>
                </c:pt>
                <c:pt idx="84">
                  <c:v>9</c:v>
                </c:pt>
                <c:pt idx="85">
                  <c:v>2</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4</c:v>
                </c:pt>
                <c:pt idx="110">
                  <c:v>20</c:v>
                </c:pt>
                <c:pt idx="111">
                  <c:v>23</c:v>
                </c:pt>
                <c:pt idx="112">
                  <c:v>66</c:v>
                </c:pt>
                <c:pt idx="113">
                  <c:v>87</c:v>
                </c:pt>
                <c:pt idx="114">
                  <c:v>90</c:v>
                </c:pt>
                <c:pt idx="115">
                  <c:v>170</c:v>
                </c:pt>
                <c:pt idx="116">
                  <c:v>196</c:v>
                </c:pt>
                <c:pt idx="117">
                  <c:v>202</c:v>
                </c:pt>
                <c:pt idx="118">
                  <c:v>188</c:v>
                </c:pt>
                <c:pt idx="119">
                  <c:v>184</c:v>
                </c:pt>
                <c:pt idx="120">
                  <c:v>196</c:v>
                </c:pt>
                <c:pt idx="121">
                  <c:v>191</c:v>
                </c:pt>
                <c:pt idx="122">
                  <c:v>187</c:v>
                </c:pt>
                <c:pt idx="123">
                  <c:v>155</c:v>
                </c:pt>
                <c:pt idx="124">
                  <c:v>133</c:v>
                </c:pt>
                <c:pt idx="125">
                  <c:v>123</c:v>
                </c:pt>
                <c:pt idx="126">
                  <c:v>79</c:v>
                </c:pt>
                <c:pt idx="127">
                  <c:v>58</c:v>
                </c:pt>
                <c:pt idx="128">
                  <c:v>57</c:v>
                </c:pt>
                <c:pt idx="129">
                  <c:v>54</c:v>
                </c:pt>
                <c:pt idx="130">
                  <c:v>33</c:v>
                </c:pt>
                <c:pt idx="131">
                  <c:v>26</c:v>
                </c:pt>
                <c:pt idx="132">
                  <c:v>14</c:v>
                </c:pt>
                <c:pt idx="133">
                  <c:v>10</c:v>
                </c:pt>
                <c:pt idx="134">
                  <c:v>1</c:v>
                </c:pt>
                <c:pt idx="135">
                  <c:v>0</c:v>
                </c:pt>
                <c:pt idx="136">
                  <c:v>0</c:v>
                </c:pt>
                <c:pt idx="137">
                  <c:v>0</c:v>
                </c:pt>
                <c:pt idx="138">
                  <c:v>0</c:v>
                </c:pt>
                <c:pt idx="139">
                  <c:v>0</c:v>
                </c:pt>
                <c:pt idx="140">
                  <c:v>0</c:v>
                </c:pt>
                <c:pt idx="141">
                  <c:v>0</c:v>
                </c:pt>
                <c:pt idx="142">
                  <c:v>0</c:v>
                </c:pt>
                <c:pt idx="143">
                  <c:v>0</c:v>
                </c:pt>
              </c:numCache>
            </c:numRef>
          </c:val>
          <c:extLst>
            <c:ext xmlns:c16="http://schemas.microsoft.com/office/drawing/2014/chart" uri="{C3380CC4-5D6E-409C-BE32-E72D297353CC}">
              <c16:uniqueId val="{00000000-3EC0-4615-AA54-E01E0ED407C6}"/>
            </c:ext>
          </c:extLst>
        </c:ser>
        <c:dLbls>
          <c:showLegendKey val="0"/>
          <c:showVal val="0"/>
          <c:showCatName val="0"/>
          <c:showSerName val="0"/>
          <c:showPercent val="0"/>
          <c:showBubbleSize val="0"/>
        </c:dLbls>
        <c:axId val="412283872"/>
        <c:axId val="412284528"/>
      </c:areaChart>
      <c:catAx>
        <c:axId val="412283872"/>
        <c:scaling>
          <c:orientation val="minMax"/>
        </c:scaling>
        <c:delete val="0"/>
        <c:axPos val="b"/>
        <c:numFmt formatCode="h: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284528"/>
        <c:crosses val="autoZero"/>
        <c:auto val="1"/>
        <c:lblAlgn val="ctr"/>
        <c:lblOffset val="100"/>
        <c:noMultiLvlLbl val="0"/>
      </c:catAx>
      <c:valAx>
        <c:axId val="412284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283872"/>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FFC000"/>
              </a:solidFill>
              <a:round/>
            </a:ln>
            <a:effectLst/>
          </c:spPr>
          <c:marker>
            <c:symbol val="none"/>
          </c:marker>
          <c:cat>
            <c:numRef>
              <c:f>Utilisation!$C$4:$C$147</c:f>
              <c:numCache>
                <c:formatCode>h:mm</c:formatCode>
                <c:ptCount val="144"/>
                <c:pt idx="0">
                  <c:v>0.25000000000000022</c:v>
                </c:pt>
                <c:pt idx="1">
                  <c:v>0.27083333333333354</c:v>
                </c:pt>
                <c:pt idx="2">
                  <c:v>0.29166666666666685</c:v>
                </c:pt>
                <c:pt idx="3">
                  <c:v>0.31250000000000017</c:v>
                </c:pt>
                <c:pt idx="4">
                  <c:v>0.33333333333333348</c:v>
                </c:pt>
                <c:pt idx="5">
                  <c:v>0.3541666666666668</c:v>
                </c:pt>
                <c:pt idx="6">
                  <c:v>0.37500000000000011</c:v>
                </c:pt>
                <c:pt idx="7">
                  <c:v>0.39583333333333343</c:v>
                </c:pt>
                <c:pt idx="8">
                  <c:v>0.41666666666666674</c:v>
                </c:pt>
                <c:pt idx="9">
                  <c:v>0.43750000000000006</c:v>
                </c:pt>
                <c:pt idx="10">
                  <c:v>0.45833333333333337</c:v>
                </c:pt>
                <c:pt idx="11">
                  <c:v>0.47916666666666669</c:v>
                </c:pt>
                <c:pt idx="12">
                  <c:v>0.5</c:v>
                </c:pt>
                <c:pt idx="13">
                  <c:v>0.52083333333333337</c:v>
                </c:pt>
                <c:pt idx="14">
                  <c:v>0.54166666666666674</c:v>
                </c:pt>
                <c:pt idx="15">
                  <c:v>0.56250000000000011</c:v>
                </c:pt>
                <c:pt idx="16">
                  <c:v>0.58333333333333348</c:v>
                </c:pt>
                <c:pt idx="17">
                  <c:v>0.60416666666666685</c:v>
                </c:pt>
                <c:pt idx="18">
                  <c:v>0.62500000000000022</c:v>
                </c:pt>
                <c:pt idx="19">
                  <c:v>0.64583333333333359</c:v>
                </c:pt>
                <c:pt idx="20">
                  <c:v>0.66666666666666696</c:v>
                </c:pt>
                <c:pt idx="21">
                  <c:v>0.68750000000000033</c:v>
                </c:pt>
                <c:pt idx="22">
                  <c:v>0.7083333333333337</c:v>
                </c:pt>
                <c:pt idx="23">
                  <c:v>0.72916666666666707</c:v>
                </c:pt>
                <c:pt idx="24">
                  <c:v>0.75000000000000044</c:v>
                </c:pt>
                <c:pt idx="25">
                  <c:v>0.77083333333333381</c:v>
                </c:pt>
                <c:pt idx="26">
                  <c:v>0.79166666666666718</c:v>
                </c:pt>
                <c:pt idx="27">
                  <c:v>0.81250000000000056</c:v>
                </c:pt>
                <c:pt idx="28">
                  <c:v>0.83333333333333393</c:v>
                </c:pt>
                <c:pt idx="29">
                  <c:v>0.8541666666666673</c:v>
                </c:pt>
                <c:pt idx="30">
                  <c:v>0.87500000000000067</c:v>
                </c:pt>
                <c:pt idx="31">
                  <c:v>0.89583333333333404</c:v>
                </c:pt>
                <c:pt idx="32">
                  <c:v>0.91666666666666741</c:v>
                </c:pt>
                <c:pt idx="33">
                  <c:v>0.93750000000000078</c:v>
                </c:pt>
                <c:pt idx="34">
                  <c:v>0.95833333333333415</c:v>
                </c:pt>
                <c:pt idx="35">
                  <c:v>0.97916666666666752</c:v>
                </c:pt>
                <c:pt idx="36">
                  <c:v>1.0000000000000009</c:v>
                </c:pt>
                <c:pt idx="37">
                  <c:v>1.0208333333333341</c:v>
                </c:pt>
                <c:pt idx="38">
                  <c:v>1.0416666666666674</c:v>
                </c:pt>
                <c:pt idx="39">
                  <c:v>1.0625000000000007</c:v>
                </c:pt>
                <c:pt idx="40">
                  <c:v>1.0833333333333339</c:v>
                </c:pt>
                <c:pt idx="41">
                  <c:v>1.1041666666666672</c:v>
                </c:pt>
                <c:pt idx="42">
                  <c:v>1.1250000000000004</c:v>
                </c:pt>
                <c:pt idx="43">
                  <c:v>1.1458333333333337</c:v>
                </c:pt>
                <c:pt idx="44">
                  <c:v>1.166666666666667</c:v>
                </c:pt>
                <c:pt idx="45">
                  <c:v>1.1875000000000002</c:v>
                </c:pt>
                <c:pt idx="46">
                  <c:v>1.2083333333333335</c:v>
                </c:pt>
                <c:pt idx="47">
                  <c:v>1.2291666666666667</c:v>
                </c:pt>
                <c:pt idx="48">
                  <c:v>1.25</c:v>
                </c:pt>
                <c:pt idx="49">
                  <c:v>1.2708333333333333</c:v>
                </c:pt>
                <c:pt idx="50">
                  <c:v>1.2916666666666665</c:v>
                </c:pt>
                <c:pt idx="51">
                  <c:v>1.3124999999999998</c:v>
                </c:pt>
                <c:pt idx="52">
                  <c:v>1.333333333333333</c:v>
                </c:pt>
                <c:pt idx="53">
                  <c:v>1.3541666666666663</c:v>
                </c:pt>
                <c:pt idx="54">
                  <c:v>1.3749999999999996</c:v>
                </c:pt>
                <c:pt idx="55">
                  <c:v>1.3958333333333328</c:v>
                </c:pt>
                <c:pt idx="56">
                  <c:v>1.4166666666666661</c:v>
                </c:pt>
                <c:pt idx="57">
                  <c:v>1.4374999999999993</c:v>
                </c:pt>
                <c:pt idx="58">
                  <c:v>1.4583333333333326</c:v>
                </c:pt>
                <c:pt idx="59">
                  <c:v>1.4791666666666659</c:v>
                </c:pt>
                <c:pt idx="60">
                  <c:v>1.4999999999999991</c:v>
                </c:pt>
                <c:pt idx="61">
                  <c:v>1.5208333333333324</c:v>
                </c:pt>
                <c:pt idx="62">
                  <c:v>1.5416666666666656</c:v>
                </c:pt>
                <c:pt idx="63">
                  <c:v>1.5624999999999989</c:v>
                </c:pt>
                <c:pt idx="64">
                  <c:v>1.5833333333333321</c:v>
                </c:pt>
                <c:pt idx="65">
                  <c:v>1.6041666666666654</c:v>
                </c:pt>
                <c:pt idx="66">
                  <c:v>1.6249999999999987</c:v>
                </c:pt>
                <c:pt idx="67">
                  <c:v>1.6458333333333319</c:v>
                </c:pt>
                <c:pt idx="68">
                  <c:v>1.6666666666666652</c:v>
                </c:pt>
                <c:pt idx="69">
                  <c:v>1.6874999999999984</c:v>
                </c:pt>
                <c:pt idx="70">
                  <c:v>1.7083333333333317</c:v>
                </c:pt>
                <c:pt idx="71">
                  <c:v>1.729166666666665</c:v>
                </c:pt>
                <c:pt idx="72">
                  <c:v>1.7499999999999982</c:v>
                </c:pt>
                <c:pt idx="73">
                  <c:v>1.7708333333333315</c:v>
                </c:pt>
                <c:pt idx="74">
                  <c:v>1.7916666666666647</c:v>
                </c:pt>
                <c:pt idx="75">
                  <c:v>1.812499999999998</c:v>
                </c:pt>
                <c:pt idx="76">
                  <c:v>1.8333333333333313</c:v>
                </c:pt>
                <c:pt idx="77">
                  <c:v>1.8541666666666645</c:v>
                </c:pt>
                <c:pt idx="78">
                  <c:v>1.8749999999999978</c:v>
                </c:pt>
                <c:pt idx="79">
                  <c:v>1.895833333333331</c:v>
                </c:pt>
                <c:pt idx="80">
                  <c:v>1.9166666666666643</c:v>
                </c:pt>
                <c:pt idx="81">
                  <c:v>1.9374999999999976</c:v>
                </c:pt>
                <c:pt idx="82">
                  <c:v>1.9583333333333308</c:v>
                </c:pt>
                <c:pt idx="83">
                  <c:v>1.9791666666666641</c:v>
                </c:pt>
                <c:pt idx="84">
                  <c:v>1.9999999999999973</c:v>
                </c:pt>
                <c:pt idx="85">
                  <c:v>2.0208333333333308</c:v>
                </c:pt>
                <c:pt idx="86">
                  <c:v>2.0416666666666643</c:v>
                </c:pt>
                <c:pt idx="87">
                  <c:v>2.0624999999999978</c:v>
                </c:pt>
                <c:pt idx="88">
                  <c:v>2.0833333333333313</c:v>
                </c:pt>
                <c:pt idx="89">
                  <c:v>2.1041666666666647</c:v>
                </c:pt>
                <c:pt idx="90">
                  <c:v>2.1249999999999982</c:v>
                </c:pt>
                <c:pt idx="91">
                  <c:v>2.1458333333333317</c:v>
                </c:pt>
                <c:pt idx="92">
                  <c:v>2.1666666666666652</c:v>
                </c:pt>
                <c:pt idx="93">
                  <c:v>2.1874999999999987</c:v>
                </c:pt>
                <c:pt idx="94">
                  <c:v>2.2083333333333321</c:v>
                </c:pt>
                <c:pt idx="95">
                  <c:v>2.2291666666666656</c:v>
                </c:pt>
                <c:pt idx="96">
                  <c:v>2.2499999999999991</c:v>
                </c:pt>
                <c:pt idx="97">
                  <c:v>2.2708333333333326</c:v>
                </c:pt>
                <c:pt idx="98">
                  <c:v>2.2916666666666661</c:v>
                </c:pt>
                <c:pt idx="99">
                  <c:v>2.3124999999999996</c:v>
                </c:pt>
                <c:pt idx="100">
                  <c:v>2.333333333333333</c:v>
                </c:pt>
                <c:pt idx="101">
                  <c:v>2.3541666666666665</c:v>
                </c:pt>
                <c:pt idx="102">
                  <c:v>2.375</c:v>
                </c:pt>
                <c:pt idx="103">
                  <c:v>2.3958333333333335</c:v>
                </c:pt>
                <c:pt idx="104">
                  <c:v>2.416666666666667</c:v>
                </c:pt>
                <c:pt idx="105">
                  <c:v>2.4375000000000004</c:v>
                </c:pt>
                <c:pt idx="106">
                  <c:v>2.4583333333333339</c:v>
                </c:pt>
                <c:pt idx="107">
                  <c:v>2.4791666666666674</c:v>
                </c:pt>
                <c:pt idx="108">
                  <c:v>2.5000000000000009</c:v>
                </c:pt>
                <c:pt idx="109">
                  <c:v>2.5208333333333344</c:v>
                </c:pt>
                <c:pt idx="110">
                  <c:v>2.5416666666666679</c:v>
                </c:pt>
                <c:pt idx="111">
                  <c:v>2.5625000000000013</c:v>
                </c:pt>
                <c:pt idx="112">
                  <c:v>2.5833333333333348</c:v>
                </c:pt>
                <c:pt idx="113">
                  <c:v>2.6041666666666683</c:v>
                </c:pt>
                <c:pt idx="114">
                  <c:v>2.6250000000000018</c:v>
                </c:pt>
                <c:pt idx="115">
                  <c:v>2.6458333333333353</c:v>
                </c:pt>
                <c:pt idx="116">
                  <c:v>2.6666666666666687</c:v>
                </c:pt>
                <c:pt idx="117">
                  <c:v>2.6875000000000022</c:v>
                </c:pt>
                <c:pt idx="118">
                  <c:v>2.7083333333333357</c:v>
                </c:pt>
                <c:pt idx="119">
                  <c:v>2.7291666666666692</c:v>
                </c:pt>
                <c:pt idx="120">
                  <c:v>2.7500000000000027</c:v>
                </c:pt>
                <c:pt idx="121">
                  <c:v>2.7708333333333361</c:v>
                </c:pt>
                <c:pt idx="122">
                  <c:v>2.7916666666666696</c:v>
                </c:pt>
                <c:pt idx="123">
                  <c:v>2.8125000000000031</c:v>
                </c:pt>
                <c:pt idx="124">
                  <c:v>2.8333333333333366</c:v>
                </c:pt>
                <c:pt idx="125">
                  <c:v>2.8541666666666701</c:v>
                </c:pt>
                <c:pt idx="126">
                  <c:v>2.8750000000000036</c:v>
                </c:pt>
                <c:pt idx="127">
                  <c:v>2.895833333333337</c:v>
                </c:pt>
                <c:pt idx="128">
                  <c:v>2.9166666666666705</c:v>
                </c:pt>
                <c:pt idx="129">
                  <c:v>2.937500000000004</c:v>
                </c:pt>
                <c:pt idx="130">
                  <c:v>2.9583333333333375</c:v>
                </c:pt>
                <c:pt idx="131">
                  <c:v>2.979166666666671</c:v>
                </c:pt>
                <c:pt idx="132">
                  <c:v>3.0000000000000044</c:v>
                </c:pt>
                <c:pt idx="133">
                  <c:v>3.0208333333333379</c:v>
                </c:pt>
                <c:pt idx="134">
                  <c:v>3.0416666666666714</c:v>
                </c:pt>
                <c:pt idx="135">
                  <c:v>3.0625000000000049</c:v>
                </c:pt>
                <c:pt idx="136">
                  <c:v>3.0833333333333384</c:v>
                </c:pt>
                <c:pt idx="137">
                  <c:v>3.1041666666666718</c:v>
                </c:pt>
                <c:pt idx="138">
                  <c:v>3.1250000000000053</c:v>
                </c:pt>
                <c:pt idx="139">
                  <c:v>3.1458333333333388</c:v>
                </c:pt>
                <c:pt idx="140">
                  <c:v>3.1666666666666723</c:v>
                </c:pt>
                <c:pt idx="141">
                  <c:v>3.1875000000000058</c:v>
                </c:pt>
                <c:pt idx="142">
                  <c:v>3.2083333333333393</c:v>
                </c:pt>
                <c:pt idx="143">
                  <c:v>3.2291666666666727</c:v>
                </c:pt>
              </c:numCache>
            </c:numRef>
          </c:cat>
          <c:val>
            <c:numRef>
              <c:f>Utilisation!$D$4:$D$147</c:f>
              <c:numCache>
                <c:formatCode>0%</c:formatCode>
                <c:ptCount val="144"/>
                <c:pt idx="0">
                  <c:v>0</c:v>
                </c:pt>
                <c:pt idx="1">
                  <c:v>0</c:v>
                </c:pt>
                <c:pt idx="2">
                  <c:v>0</c:v>
                </c:pt>
                <c:pt idx="3">
                  <c:v>0</c:v>
                </c:pt>
                <c:pt idx="4">
                  <c:v>0</c:v>
                </c:pt>
                <c:pt idx="5">
                  <c:v>0</c:v>
                </c:pt>
                <c:pt idx="6">
                  <c:v>0</c:v>
                </c:pt>
                <c:pt idx="7">
                  <c:v>0</c:v>
                </c:pt>
                <c:pt idx="8">
                  <c:v>0</c:v>
                </c:pt>
                <c:pt idx="9">
                  <c:v>0</c:v>
                </c:pt>
                <c:pt idx="10">
                  <c:v>0</c:v>
                </c:pt>
                <c:pt idx="11">
                  <c:v>0</c:v>
                </c:pt>
                <c:pt idx="12">
                  <c:v>0</c:v>
                </c:pt>
                <c:pt idx="13">
                  <c:v>1.2500000000000001E-2</c:v>
                </c:pt>
                <c:pt idx="14">
                  <c:v>7.4999999999999997E-2</c:v>
                </c:pt>
                <c:pt idx="15">
                  <c:v>0.17916666666666667</c:v>
                </c:pt>
                <c:pt idx="16">
                  <c:v>0.43333333333333335</c:v>
                </c:pt>
                <c:pt idx="17">
                  <c:v>0.60416666666666663</c:v>
                </c:pt>
                <c:pt idx="18">
                  <c:v>0.6791666666666667</c:v>
                </c:pt>
                <c:pt idx="19">
                  <c:v>0.78749999999999998</c:v>
                </c:pt>
                <c:pt idx="20">
                  <c:v>0.77500000000000002</c:v>
                </c:pt>
                <c:pt idx="21">
                  <c:v>0.73333333333333328</c:v>
                </c:pt>
                <c:pt idx="22">
                  <c:v>0.85416666666666663</c:v>
                </c:pt>
                <c:pt idx="23">
                  <c:v>0.71250000000000002</c:v>
                </c:pt>
                <c:pt idx="24">
                  <c:v>0.78749999999999998</c:v>
                </c:pt>
                <c:pt idx="25">
                  <c:v>0.67083333333333328</c:v>
                </c:pt>
                <c:pt idx="26">
                  <c:v>0.54583333333333328</c:v>
                </c:pt>
                <c:pt idx="27">
                  <c:v>0.46666666666666667</c:v>
                </c:pt>
                <c:pt idx="28">
                  <c:v>0.44166666666666665</c:v>
                </c:pt>
                <c:pt idx="29">
                  <c:v>0.42083333333333334</c:v>
                </c:pt>
                <c:pt idx="30">
                  <c:v>0.26250000000000001</c:v>
                </c:pt>
                <c:pt idx="31">
                  <c:v>0.22916666666666666</c:v>
                </c:pt>
                <c:pt idx="32">
                  <c:v>0.24583333333333332</c:v>
                </c:pt>
                <c:pt idx="33">
                  <c:v>0.17499999999999999</c:v>
                </c:pt>
                <c:pt idx="34">
                  <c:v>7.4999999999999997E-2</c:v>
                </c:pt>
                <c:pt idx="35">
                  <c:v>5.4166666666666669E-2</c:v>
                </c:pt>
                <c:pt idx="36">
                  <c:v>5.8333333333333334E-2</c:v>
                </c:pt>
                <c:pt idx="37">
                  <c:v>4.1666666666666664E-2</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0.1</c:v>
                </c:pt>
                <c:pt idx="61">
                  <c:v>9.583333333333334E-2</c:v>
                </c:pt>
                <c:pt idx="62">
                  <c:v>0.20416666666666666</c:v>
                </c:pt>
                <c:pt idx="63">
                  <c:v>0.29583333333333334</c:v>
                </c:pt>
                <c:pt idx="64">
                  <c:v>0.6</c:v>
                </c:pt>
                <c:pt idx="65">
                  <c:v>0.87083333333333335</c:v>
                </c:pt>
                <c:pt idx="66">
                  <c:v>1</c:v>
                </c:pt>
                <c:pt idx="67">
                  <c:v>0.84583333333333333</c:v>
                </c:pt>
                <c:pt idx="68">
                  <c:v>0.64583333333333337</c:v>
                </c:pt>
                <c:pt idx="69">
                  <c:v>0.81666666666666665</c:v>
                </c:pt>
                <c:pt idx="70">
                  <c:v>0.8208333333333333</c:v>
                </c:pt>
                <c:pt idx="71">
                  <c:v>0.84583333333333333</c:v>
                </c:pt>
                <c:pt idx="72">
                  <c:v>0.87916666666666665</c:v>
                </c:pt>
                <c:pt idx="73">
                  <c:v>0.76249999999999996</c:v>
                </c:pt>
                <c:pt idx="74">
                  <c:v>0.60833333333333328</c:v>
                </c:pt>
                <c:pt idx="75">
                  <c:v>0.41666666666666669</c:v>
                </c:pt>
                <c:pt idx="76">
                  <c:v>0.40833333333333333</c:v>
                </c:pt>
                <c:pt idx="77">
                  <c:v>0.27500000000000002</c:v>
                </c:pt>
                <c:pt idx="78">
                  <c:v>0.19583333333333333</c:v>
                </c:pt>
                <c:pt idx="79">
                  <c:v>0.20833333333333334</c:v>
                </c:pt>
                <c:pt idx="80">
                  <c:v>0.19166666666666668</c:v>
                </c:pt>
                <c:pt idx="81">
                  <c:v>0.16250000000000001</c:v>
                </c:pt>
                <c:pt idx="82">
                  <c:v>0.13333333333333333</c:v>
                </c:pt>
                <c:pt idx="83">
                  <c:v>6.6666666666666666E-2</c:v>
                </c:pt>
                <c:pt idx="84">
                  <c:v>3.7499999999999999E-2</c:v>
                </c:pt>
                <c:pt idx="85">
                  <c:v>8.3333333333333332E-3</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1.6666666666666666E-2</c:v>
                </c:pt>
                <c:pt idx="110">
                  <c:v>8.3333333333333329E-2</c:v>
                </c:pt>
                <c:pt idx="111">
                  <c:v>9.583333333333334E-2</c:v>
                </c:pt>
                <c:pt idx="112">
                  <c:v>0.27500000000000002</c:v>
                </c:pt>
                <c:pt idx="113">
                  <c:v>0.36249999999999999</c:v>
                </c:pt>
                <c:pt idx="114">
                  <c:v>0.375</c:v>
                </c:pt>
                <c:pt idx="115">
                  <c:v>0.70833333333333337</c:v>
                </c:pt>
                <c:pt idx="116">
                  <c:v>0.81666666666666665</c:v>
                </c:pt>
                <c:pt idx="117">
                  <c:v>0.84166666666666667</c:v>
                </c:pt>
                <c:pt idx="118">
                  <c:v>0.78333333333333333</c:v>
                </c:pt>
                <c:pt idx="119">
                  <c:v>0.76666666666666672</c:v>
                </c:pt>
                <c:pt idx="120">
                  <c:v>0.81666666666666665</c:v>
                </c:pt>
                <c:pt idx="121">
                  <c:v>0.79583333333333328</c:v>
                </c:pt>
                <c:pt idx="122">
                  <c:v>0.77916666666666667</c:v>
                </c:pt>
                <c:pt idx="123">
                  <c:v>0.64583333333333337</c:v>
                </c:pt>
                <c:pt idx="124">
                  <c:v>0.5541666666666667</c:v>
                </c:pt>
                <c:pt idx="125">
                  <c:v>0.51249999999999996</c:v>
                </c:pt>
                <c:pt idx="126">
                  <c:v>0.32916666666666666</c:v>
                </c:pt>
                <c:pt idx="127">
                  <c:v>0.24166666666666667</c:v>
                </c:pt>
                <c:pt idx="128">
                  <c:v>0.23749999999999999</c:v>
                </c:pt>
                <c:pt idx="129">
                  <c:v>0.22500000000000001</c:v>
                </c:pt>
                <c:pt idx="130">
                  <c:v>0.13750000000000001</c:v>
                </c:pt>
                <c:pt idx="131">
                  <c:v>0.10833333333333334</c:v>
                </c:pt>
                <c:pt idx="132">
                  <c:v>5.8333333333333334E-2</c:v>
                </c:pt>
                <c:pt idx="133">
                  <c:v>4.1666666666666664E-2</c:v>
                </c:pt>
                <c:pt idx="134">
                  <c:v>4.1666666666666666E-3</c:v>
                </c:pt>
                <c:pt idx="135">
                  <c:v>0</c:v>
                </c:pt>
                <c:pt idx="136">
                  <c:v>0</c:v>
                </c:pt>
                <c:pt idx="137">
                  <c:v>0</c:v>
                </c:pt>
                <c:pt idx="138">
                  <c:v>0</c:v>
                </c:pt>
                <c:pt idx="139">
                  <c:v>0</c:v>
                </c:pt>
                <c:pt idx="140">
                  <c:v>0</c:v>
                </c:pt>
                <c:pt idx="141">
                  <c:v>0</c:v>
                </c:pt>
                <c:pt idx="142">
                  <c:v>0</c:v>
                </c:pt>
                <c:pt idx="143">
                  <c:v>0</c:v>
                </c:pt>
              </c:numCache>
            </c:numRef>
          </c:val>
          <c:smooth val="0"/>
          <c:extLst>
            <c:ext xmlns:c16="http://schemas.microsoft.com/office/drawing/2014/chart" uri="{C3380CC4-5D6E-409C-BE32-E72D297353CC}">
              <c16:uniqueId val="{00000000-E66B-4D25-8110-E601F1ED739B}"/>
            </c:ext>
          </c:extLst>
        </c:ser>
        <c:dLbls>
          <c:showLegendKey val="0"/>
          <c:showVal val="0"/>
          <c:showCatName val="0"/>
          <c:showSerName val="0"/>
          <c:showPercent val="0"/>
          <c:showBubbleSize val="0"/>
        </c:dLbls>
        <c:smooth val="0"/>
        <c:axId val="470993584"/>
        <c:axId val="470993912"/>
      </c:lineChart>
      <c:catAx>
        <c:axId val="470993584"/>
        <c:scaling>
          <c:orientation val="minMax"/>
        </c:scaling>
        <c:delete val="0"/>
        <c:axPos val="b"/>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993912"/>
        <c:crosses val="autoZero"/>
        <c:auto val="1"/>
        <c:lblAlgn val="ctr"/>
        <c:lblOffset val="100"/>
        <c:noMultiLvlLbl val="0"/>
      </c:catAx>
      <c:valAx>
        <c:axId val="4709939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993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Sheet1!$D$29:$D$31</cx:f>
        <cx:lvl ptCount="3">
          <cx:pt idx="0">1 visit only</cx:pt>
          <cx:pt idx="1">2 visits</cx:pt>
          <cx:pt idx="2">&gt;2 visits</cx:pt>
        </cx:lvl>
      </cx:strDim>
      <cx:numDim type="size">
        <cx:f>Sheet1!$E$29:$E$31</cx:f>
        <cx:lvl ptCount="3" formatCode="General">
          <cx:pt idx="0">3943</cx:pt>
          <cx:pt idx="1">2534.4000000000001</cx:pt>
          <cx:pt idx="2">1305.5999999999999</cx:pt>
        </cx:lvl>
      </cx:numDim>
    </cx:data>
  </cx:chartData>
  <cx:chart>
    <cx:plotArea>
      <cx:plotAreaRegion>
        <cx:series layoutId="sunburst" uniqueId="{81B1B367-F8CA-4448-9FE9-82F147375570}">
          <cx:dataPt idx="0">
            <cx:spPr>
              <a:solidFill>
                <a:srgbClr val="F2A068"/>
              </a:solidFill>
            </cx:spPr>
          </cx:dataPt>
          <cx:dataPt idx="1">
            <cx:spPr>
              <a:solidFill>
                <a:srgbClr val="ED7D31"/>
              </a:solidFill>
            </cx:spPr>
          </cx:dataPt>
          <cx:dataPt idx="2">
            <cx:spPr>
              <a:solidFill>
                <a:srgbClr val="B45210"/>
              </a:solidFill>
            </cx:spPr>
          </cx:dataPt>
          <cx:dataLabels>
            <cx:txPr>
              <a:bodyPr spcFirstLastPara="1" vertOverflow="ellipsis" horzOverflow="overflow" wrap="square" lIns="0" tIns="0" rIns="0" bIns="0" anchor="ctr" anchorCtr="1"/>
              <a:lstStyle/>
              <a:p>
                <a:pPr algn="ctr" rtl="0">
                  <a:defRPr>
                    <a:latin typeface="Lato" panose="020F0502020204030203" pitchFamily="34" charset="0"/>
                    <a:ea typeface="Lato" panose="020F0502020204030203" pitchFamily="34" charset="0"/>
                    <a:cs typeface="Lato" panose="020F0502020204030203" pitchFamily="34" charset="0"/>
                  </a:defRPr>
                </a:pPr>
                <a:endParaRPr lang="en-US" sz="900" b="0" i="0" u="none" strike="noStrike" baseline="0">
                  <a:solidFill>
                    <a:prstClr val="white"/>
                  </a:solidFill>
                  <a:latin typeface="Lato" panose="020F0502020204030203" pitchFamily="34" charset="0"/>
                </a:endParaRPr>
              </a:p>
            </cx:txPr>
            <cx:visibility seriesName="0" categoryName="1" value="0"/>
            <cx:separator>, </cx:separator>
          </cx:dataLabels>
          <cx:dataId val="0"/>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75DFE67F-4997-4C0B-A25A-0DC1EDA39C8C}" type="datetimeFigureOut">
              <a:rPr lang="en-GB" smtClean="0"/>
              <a:t>09/04/2018</a:t>
            </a:fld>
            <a:endParaRPr lang="en-GB" dirty="0"/>
          </a:p>
        </p:txBody>
      </p:sp>
      <p:sp>
        <p:nvSpPr>
          <p:cNvPr id="4" name="Slide Image Placeholder 3"/>
          <p:cNvSpPr>
            <a:spLocks noGrp="1" noRot="1" noChangeAspect="1"/>
          </p:cNvSpPr>
          <p:nvPr>
            <p:ph type="sldImg" idx="2"/>
          </p:nvPr>
        </p:nvSpPr>
        <p:spPr>
          <a:xfrm>
            <a:off x="982663" y="1238250"/>
            <a:ext cx="4829175" cy="33432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2975A7CC-43BF-4382-B84C-6DF92BDE1CD7}" type="slidenum">
              <a:rPr lang="en-GB" smtClean="0"/>
              <a:t>‹#›</a:t>
            </a:fld>
            <a:endParaRPr lang="en-GB" dirty="0"/>
          </a:p>
        </p:txBody>
      </p:sp>
    </p:spTree>
    <p:extLst>
      <p:ext uri="{BB962C8B-B14F-4D97-AF65-F5344CB8AC3E}">
        <p14:creationId xmlns:p14="http://schemas.microsoft.com/office/powerpoint/2010/main" val="4024059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743288-7775-4E3B-ABBE-7A15CAA49256}" type="datetimeFigureOut">
              <a:rPr lang="en-GB" smtClean="0"/>
              <a:t>09/04/2018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F2713A-8C79-4682-B58A-CFE6013372AE}" type="slidenum">
              <a:rPr lang="en-GB" smtClean="0"/>
              <a:t>‹#›</a:t>
            </a:fld>
            <a:endParaRPr lang="en-GB" dirty="0"/>
          </a:p>
        </p:txBody>
      </p:sp>
    </p:spTree>
    <p:extLst>
      <p:ext uri="{BB962C8B-B14F-4D97-AF65-F5344CB8AC3E}">
        <p14:creationId xmlns:p14="http://schemas.microsoft.com/office/powerpoint/2010/main" val="2737805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43288-7775-4E3B-ABBE-7A15CAA49256}" type="datetimeFigureOut">
              <a:rPr lang="en-GB" smtClean="0"/>
              <a:t>09/04/2018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F2713A-8C79-4682-B58A-CFE6013372AE}" type="slidenum">
              <a:rPr lang="en-GB" smtClean="0"/>
              <a:t>‹#›</a:t>
            </a:fld>
            <a:endParaRPr lang="en-GB" dirty="0"/>
          </a:p>
        </p:txBody>
      </p:sp>
    </p:spTree>
    <p:extLst>
      <p:ext uri="{BB962C8B-B14F-4D97-AF65-F5344CB8AC3E}">
        <p14:creationId xmlns:p14="http://schemas.microsoft.com/office/powerpoint/2010/main" val="67303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43288-7775-4E3B-ABBE-7A15CAA49256}" type="datetimeFigureOut">
              <a:rPr lang="en-GB" smtClean="0"/>
              <a:t>09/04/2018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F2713A-8C79-4682-B58A-CFE6013372AE}" type="slidenum">
              <a:rPr lang="en-GB" smtClean="0"/>
              <a:t>‹#›</a:t>
            </a:fld>
            <a:endParaRPr lang="en-GB" dirty="0"/>
          </a:p>
        </p:txBody>
      </p:sp>
    </p:spTree>
    <p:extLst>
      <p:ext uri="{BB962C8B-B14F-4D97-AF65-F5344CB8AC3E}">
        <p14:creationId xmlns:p14="http://schemas.microsoft.com/office/powerpoint/2010/main" val="1019098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43288-7775-4E3B-ABBE-7A15CAA49256}" type="datetimeFigureOut">
              <a:rPr lang="en-GB" smtClean="0"/>
              <a:t>09/04/2018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F2713A-8C79-4682-B58A-CFE6013372AE}" type="slidenum">
              <a:rPr lang="en-GB" smtClean="0"/>
              <a:t>‹#›</a:t>
            </a:fld>
            <a:endParaRPr lang="en-GB" dirty="0"/>
          </a:p>
        </p:txBody>
      </p:sp>
    </p:spTree>
    <p:extLst>
      <p:ext uri="{BB962C8B-B14F-4D97-AF65-F5344CB8AC3E}">
        <p14:creationId xmlns:p14="http://schemas.microsoft.com/office/powerpoint/2010/main" val="199761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743288-7775-4E3B-ABBE-7A15CAA49256}" type="datetimeFigureOut">
              <a:rPr lang="en-GB" smtClean="0"/>
              <a:t>09/04/2018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F2713A-8C79-4682-B58A-CFE6013372AE}" type="slidenum">
              <a:rPr lang="en-GB" smtClean="0"/>
              <a:t>‹#›</a:t>
            </a:fld>
            <a:endParaRPr lang="en-GB" dirty="0"/>
          </a:p>
        </p:txBody>
      </p:sp>
    </p:spTree>
    <p:extLst>
      <p:ext uri="{BB962C8B-B14F-4D97-AF65-F5344CB8AC3E}">
        <p14:creationId xmlns:p14="http://schemas.microsoft.com/office/powerpoint/2010/main" val="3103229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743288-7775-4E3B-ABBE-7A15CAA49256}" type="datetimeFigureOut">
              <a:rPr lang="en-GB" smtClean="0"/>
              <a:t>09/04/2018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F2713A-8C79-4682-B58A-CFE6013372AE}" type="slidenum">
              <a:rPr lang="en-GB" smtClean="0"/>
              <a:t>‹#›</a:t>
            </a:fld>
            <a:endParaRPr lang="en-GB" dirty="0"/>
          </a:p>
        </p:txBody>
      </p:sp>
    </p:spTree>
    <p:extLst>
      <p:ext uri="{BB962C8B-B14F-4D97-AF65-F5344CB8AC3E}">
        <p14:creationId xmlns:p14="http://schemas.microsoft.com/office/powerpoint/2010/main" val="395652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743288-7775-4E3B-ABBE-7A15CAA49256}" type="datetimeFigureOut">
              <a:rPr lang="en-GB" smtClean="0"/>
              <a:t>09/04/2018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AF2713A-8C79-4682-B58A-CFE6013372AE}" type="slidenum">
              <a:rPr lang="en-GB" smtClean="0"/>
              <a:t>‹#›</a:t>
            </a:fld>
            <a:endParaRPr lang="en-GB" dirty="0"/>
          </a:p>
        </p:txBody>
      </p:sp>
    </p:spTree>
    <p:extLst>
      <p:ext uri="{BB962C8B-B14F-4D97-AF65-F5344CB8AC3E}">
        <p14:creationId xmlns:p14="http://schemas.microsoft.com/office/powerpoint/2010/main" val="4246132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743288-7775-4E3B-ABBE-7A15CAA49256}" type="datetimeFigureOut">
              <a:rPr lang="en-GB" smtClean="0"/>
              <a:t>09/04/2018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AF2713A-8C79-4682-B58A-CFE6013372AE}" type="slidenum">
              <a:rPr lang="en-GB" smtClean="0"/>
              <a:t>‹#›</a:t>
            </a:fld>
            <a:endParaRPr lang="en-GB" dirty="0"/>
          </a:p>
        </p:txBody>
      </p:sp>
    </p:spTree>
    <p:extLst>
      <p:ext uri="{BB962C8B-B14F-4D97-AF65-F5344CB8AC3E}">
        <p14:creationId xmlns:p14="http://schemas.microsoft.com/office/powerpoint/2010/main" val="1319052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43288-7775-4E3B-ABBE-7A15CAA49256}" type="datetimeFigureOut">
              <a:rPr lang="en-GB" smtClean="0"/>
              <a:t>09/04/2018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AF2713A-8C79-4682-B58A-CFE6013372AE}" type="slidenum">
              <a:rPr lang="en-GB" smtClean="0"/>
              <a:t>‹#›</a:t>
            </a:fld>
            <a:endParaRPr lang="en-GB" dirty="0"/>
          </a:p>
        </p:txBody>
      </p:sp>
    </p:spTree>
    <p:extLst>
      <p:ext uri="{BB962C8B-B14F-4D97-AF65-F5344CB8AC3E}">
        <p14:creationId xmlns:p14="http://schemas.microsoft.com/office/powerpoint/2010/main" val="984652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743288-7775-4E3B-ABBE-7A15CAA49256}" type="datetimeFigureOut">
              <a:rPr lang="en-GB" smtClean="0"/>
              <a:t>09/04/2018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F2713A-8C79-4682-B58A-CFE6013372AE}" type="slidenum">
              <a:rPr lang="en-GB" smtClean="0"/>
              <a:t>‹#›</a:t>
            </a:fld>
            <a:endParaRPr lang="en-GB" dirty="0"/>
          </a:p>
        </p:txBody>
      </p:sp>
    </p:spTree>
    <p:extLst>
      <p:ext uri="{BB962C8B-B14F-4D97-AF65-F5344CB8AC3E}">
        <p14:creationId xmlns:p14="http://schemas.microsoft.com/office/powerpoint/2010/main" val="248523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743288-7775-4E3B-ABBE-7A15CAA49256}" type="datetimeFigureOut">
              <a:rPr lang="en-GB" smtClean="0"/>
              <a:t>09/04/2018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F2713A-8C79-4682-B58A-CFE6013372AE}" type="slidenum">
              <a:rPr lang="en-GB" smtClean="0"/>
              <a:t>‹#›</a:t>
            </a:fld>
            <a:endParaRPr lang="en-GB" dirty="0"/>
          </a:p>
        </p:txBody>
      </p:sp>
    </p:spTree>
    <p:extLst>
      <p:ext uri="{BB962C8B-B14F-4D97-AF65-F5344CB8AC3E}">
        <p14:creationId xmlns:p14="http://schemas.microsoft.com/office/powerpoint/2010/main" val="298724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43288-7775-4E3B-ABBE-7A15CAA49256}" type="datetimeFigureOut">
              <a:rPr lang="en-GB" smtClean="0"/>
              <a:t>09/04/2018</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2713A-8C79-4682-B58A-CFE6013372AE}" type="slidenum">
              <a:rPr lang="en-GB" smtClean="0"/>
              <a:t>‹#›</a:t>
            </a:fld>
            <a:endParaRPr lang="en-GB" dirty="0"/>
          </a:p>
        </p:txBody>
      </p:sp>
    </p:spTree>
    <p:extLst>
      <p:ext uri="{BB962C8B-B14F-4D97-AF65-F5344CB8AC3E}">
        <p14:creationId xmlns:p14="http://schemas.microsoft.com/office/powerpoint/2010/main" val="703684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14/relationships/chartEx" Target="../charts/chartEx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906000" cy="6858000"/>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763" y="0"/>
            <a:ext cx="8255000" cy="6858000"/>
          </a:xfrm>
          <a:prstGeom prst="rect">
            <a:avLst/>
          </a:prstGeom>
        </p:spPr>
      </p:pic>
      <p:pic>
        <p:nvPicPr>
          <p:cNvPr id="6" name="Picture 7"/>
          <p:cNvPicPr>
            <a:picLocks noChangeAspect="1" noChangeArrowheads="1"/>
          </p:cNvPicPr>
          <p:nvPr/>
        </p:nvPicPr>
        <p:blipFill>
          <a:blip r:embed="rId3">
            <a:clrChange>
              <a:clrFrom>
                <a:srgbClr val="FFFFFF"/>
              </a:clrFrom>
              <a:clrTo>
                <a:srgbClr val="FFFFFF">
                  <a:alpha val="0"/>
                </a:srgbClr>
              </a:clrTo>
            </a:clrChange>
            <a:biLevel thresh="25000"/>
            <a:extLst/>
          </a:blip>
          <a:srcRect/>
          <a:stretch>
            <a:fillRect/>
          </a:stretch>
        </p:blipFill>
        <p:spPr bwMode="auto">
          <a:xfrm>
            <a:off x="7873025" y="6402531"/>
            <a:ext cx="1895475" cy="307181"/>
          </a:xfrm>
          <a:prstGeom prst="rect">
            <a:avLst/>
          </a:prstGeom>
          <a:noFill/>
          <a:ln>
            <a:noFill/>
          </a:ln>
          <a:extLst/>
        </p:spPr>
      </p:pic>
      <p:sp>
        <p:nvSpPr>
          <p:cNvPr id="7" name="TextBox 6"/>
          <p:cNvSpPr txBox="1"/>
          <p:nvPr/>
        </p:nvSpPr>
        <p:spPr>
          <a:xfrm>
            <a:off x="312738" y="3338424"/>
            <a:ext cx="6201184" cy="1538883"/>
          </a:xfrm>
          <a:prstGeom prst="rect">
            <a:avLst/>
          </a:prstGeom>
          <a:noFill/>
        </p:spPr>
        <p:txBody>
          <a:bodyPr wrap="square" rtlCol="0">
            <a:spAutoFit/>
          </a:bodyPr>
          <a:lstStyle/>
          <a:p>
            <a:r>
              <a:rPr lang="en-GB" sz="2800" spc="-150" dirty="0">
                <a:solidFill>
                  <a:srgbClr val="FFC000"/>
                </a:solidFill>
                <a:latin typeface="Lato" charset="0"/>
              </a:rPr>
              <a:t>Sponsor Footfall Report</a:t>
            </a:r>
          </a:p>
          <a:p>
            <a:pPr>
              <a:spcBef>
                <a:spcPts val="1200"/>
              </a:spcBef>
            </a:pPr>
            <a:r>
              <a:rPr lang="en-GB" sz="2000" dirty="0">
                <a:solidFill>
                  <a:schemeClr val="bg1"/>
                </a:solidFill>
                <a:latin typeface="Lato Black" panose="020F0A02020204030203" pitchFamily="34" charset="0"/>
              </a:rPr>
              <a:t>ABC Brand at XYZ Festival</a:t>
            </a:r>
            <a:br>
              <a:rPr lang="en-GB" sz="2000" dirty="0">
                <a:solidFill>
                  <a:schemeClr val="bg1"/>
                </a:solidFill>
                <a:latin typeface="Lato Black" panose="020F0A02020204030203" pitchFamily="34" charset="0"/>
              </a:rPr>
            </a:br>
            <a:r>
              <a:rPr lang="en-GB" sz="1600" dirty="0">
                <a:solidFill>
                  <a:schemeClr val="bg1"/>
                </a:solidFill>
                <a:latin typeface="Lato "/>
              </a:rPr>
              <a:t>May 2018</a:t>
            </a:r>
            <a:br>
              <a:rPr lang="en-GB" sz="2000" dirty="0">
                <a:solidFill>
                  <a:schemeClr val="bg1"/>
                </a:solidFill>
                <a:latin typeface="Lato Black" panose="020F0A02020204030203" pitchFamily="34" charset="0"/>
              </a:rPr>
            </a:br>
            <a:endParaRPr lang="en-GB" sz="2000" dirty="0">
              <a:solidFill>
                <a:schemeClr val="bg1"/>
              </a:solidFill>
              <a:latin typeface="Lato Black" panose="020F0A02020204030203"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218" y="540438"/>
            <a:ext cx="2469091" cy="606980"/>
          </a:xfrm>
          <a:prstGeom prst="rect">
            <a:avLst/>
          </a:prstGeom>
        </p:spPr>
      </p:pic>
      <p:sp>
        <p:nvSpPr>
          <p:cNvPr id="3" name="Rectangle 2">
            <a:extLst>
              <a:ext uri="{FF2B5EF4-FFF2-40B4-BE49-F238E27FC236}">
                <a16:creationId xmlns:a16="http://schemas.microsoft.com/office/drawing/2014/main" id="{3D631328-F03D-4340-8680-AF274E8F4B8B}"/>
              </a:ext>
            </a:extLst>
          </p:cNvPr>
          <p:cNvSpPr/>
          <p:nvPr/>
        </p:nvSpPr>
        <p:spPr>
          <a:xfrm>
            <a:off x="401062" y="3029188"/>
            <a:ext cx="1093569" cy="369332"/>
          </a:xfrm>
          <a:prstGeom prst="rect">
            <a:avLst/>
          </a:prstGeom>
          <a:solidFill>
            <a:srgbClr val="BD3030"/>
          </a:solidFill>
        </p:spPr>
        <p:txBody>
          <a:bodyPr wrap="none">
            <a:spAutoFit/>
          </a:bodyPr>
          <a:lstStyle/>
          <a:p>
            <a:pPr>
              <a:spcBef>
                <a:spcPts val="1200"/>
              </a:spcBef>
            </a:pPr>
            <a:r>
              <a:rPr lang="en-GB" dirty="0">
                <a:solidFill>
                  <a:schemeClr val="bg1"/>
                </a:solidFill>
                <a:latin typeface="Lato Black" panose="020F0A02020204030203" pitchFamily="34" charset="0"/>
              </a:rPr>
              <a:t>SAMPLE</a:t>
            </a:r>
          </a:p>
        </p:txBody>
      </p:sp>
    </p:spTree>
    <p:extLst>
      <p:ext uri="{BB962C8B-B14F-4D97-AF65-F5344CB8AC3E}">
        <p14:creationId xmlns:p14="http://schemas.microsoft.com/office/powerpoint/2010/main" val="1377052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645160" y="791852"/>
            <a:ext cx="8706230" cy="9426"/>
          </a:xfrm>
          <a:prstGeom prst="line">
            <a:avLst/>
          </a:prstGeom>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645160" y="284460"/>
            <a:ext cx="6010164" cy="461665"/>
          </a:xfrm>
          <a:prstGeom prst="rect">
            <a:avLst/>
          </a:prstGeom>
          <a:noFill/>
        </p:spPr>
        <p:txBody>
          <a:bodyPr wrap="square" rtlCol="0">
            <a:spAutoFit/>
          </a:bodyPr>
          <a:lstStyle/>
          <a:p>
            <a:r>
              <a:rPr lang="en-GB" sz="2400" dirty="0">
                <a:latin typeface="Lato" panose="020F0502020204030203" pitchFamily="34" charset="0"/>
              </a:rPr>
              <a:t>ABC Brand </a:t>
            </a:r>
            <a:r>
              <a:rPr lang="en-GB" sz="2400" dirty="0">
                <a:latin typeface="Lato Black" panose="020F0A02020204030203" pitchFamily="34" charset="0"/>
              </a:rPr>
              <a:t>Engagement by Time</a:t>
            </a:r>
          </a:p>
        </p:txBody>
      </p:sp>
      <p:sp>
        <p:nvSpPr>
          <p:cNvPr id="6" name="Rectangle 5"/>
          <p:cNvSpPr/>
          <p:nvPr/>
        </p:nvSpPr>
        <p:spPr>
          <a:xfrm>
            <a:off x="1" y="6535554"/>
            <a:ext cx="9906000" cy="3224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8" name="Picture 7"/>
          <p:cNvPicPr>
            <a:picLocks noChangeAspect="1" noChangeArrowheads="1"/>
          </p:cNvPicPr>
          <p:nvPr/>
        </p:nvPicPr>
        <p:blipFill>
          <a:blip r:embed="rId2">
            <a:clrChange>
              <a:clrFrom>
                <a:srgbClr val="FFFFFF"/>
              </a:clrFrom>
              <a:clrTo>
                <a:srgbClr val="FFFFFF">
                  <a:alpha val="0"/>
                </a:srgbClr>
              </a:clrTo>
            </a:clrChange>
            <a:biLevel thresh="25000"/>
            <a:extLst/>
          </a:blip>
          <a:srcRect/>
          <a:stretch>
            <a:fillRect/>
          </a:stretch>
        </p:blipFill>
        <p:spPr bwMode="auto">
          <a:xfrm>
            <a:off x="8489495" y="6584742"/>
            <a:ext cx="1382637" cy="224070"/>
          </a:xfrm>
          <a:prstGeom prst="rect">
            <a:avLst/>
          </a:prstGeom>
          <a:noFill/>
          <a:ln>
            <a:noFill/>
          </a:ln>
          <a:extLst/>
        </p:spPr>
      </p:pic>
      <p:sp>
        <p:nvSpPr>
          <p:cNvPr id="9" name="Slide Number Placeholder 8"/>
          <p:cNvSpPr>
            <a:spLocks noGrp="1"/>
          </p:cNvSpPr>
          <p:nvPr>
            <p:ph type="sldNum" sz="quarter" idx="12"/>
          </p:nvPr>
        </p:nvSpPr>
        <p:spPr>
          <a:xfrm>
            <a:off x="71967" y="6501690"/>
            <a:ext cx="573193" cy="365125"/>
          </a:xfrm>
        </p:spPr>
        <p:txBody>
          <a:bodyPr/>
          <a:lstStyle/>
          <a:p>
            <a:pPr algn="l"/>
            <a:fld id="{1AF2713A-8C79-4682-B58A-CFE6013372AE}" type="slidenum">
              <a:rPr lang="en-GB" smtClean="0">
                <a:solidFill>
                  <a:schemeClr val="bg1"/>
                </a:solidFill>
                <a:latin typeface="Lato Black" panose="020F0A02020204030203" pitchFamily="34" charset="0"/>
              </a:rPr>
              <a:pPr algn="l"/>
              <a:t>10</a:t>
            </a:fld>
            <a:endParaRPr lang="en-GB" dirty="0">
              <a:solidFill>
                <a:schemeClr val="bg1"/>
              </a:solidFill>
              <a:latin typeface="Lato Black" panose="020F0A02020204030203"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23" y="6584742"/>
            <a:ext cx="959665" cy="235916"/>
          </a:xfrm>
          <a:prstGeom prst="rect">
            <a:avLst/>
          </a:prstGeom>
        </p:spPr>
      </p:pic>
      <p:sp>
        <p:nvSpPr>
          <p:cNvPr id="19" name="Rectangle 18">
            <a:extLst>
              <a:ext uri="{FF2B5EF4-FFF2-40B4-BE49-F238E27FC236}">
                <a16:creationId xmlns:a16="http://schemas.microsoft.com/office/drawing/2014/main" id="{DADC63D6-B6D2-4287-97D1-E8362E4137E3}"/>
              </a:ext>
            </a:extLst>
          </p:cNvPr>
          <p:cNvSpPr/>
          <p:nvPr/>
        </p:nvSpPr>
        <p:spPr>
          <a:xfrm>
            <a:off x="1279055" y="4980159"/>
            <a:ext cx="2211487" cy="646331"/>
          </a:xfrm>
          <a:prstGeom prst="rect">
            <a:avLst/>
          </a:prstGeom>
        </p:spPr>
        <p:txBody>
          <a:bodyPr wrap="square">
            <a:spAutoFit/>
          </a:bodyPr>
          <a:lstStyle/>
          <a:p>
            <a:pPr fontAlgn="base"/>
            <a:r>
              <a:rPr lang="en-GB" dirty="0">
                <a:solidFill>
                  <a:srgbClr val="000000"/>
                </a:solidFill>
                <a:latin typeface="Lato" panose="020F0502020204030203" pitchFamily="34" charset="0"/>
              </a:rPr>
              <a:t>Average attendance  </a:t>
            </a:r>
            <a:br>
              <a:rPr lang="en-GB" dirty="0">
                <a:solidFill>
                  <a:srgbClr val="000000"/>
                </a:solidFill>
                <a:latin typeface="Lato" panose="020F0502020204030203" pitchFamily="34" charset="0"/>
              </a:rPr>
            </a:br>
            <a:r>
              <a:rPr lang="en-GB" dirty="0">
                <a:solidFill>
                  <a:srgbClr val="000000"/>
                </a:solidFill>
                <a:latin typeface="Lato" panose="020F0502020204030203" pitchFamily="34" charset="0"/>
              </a:rPr>
              <a:t>time (per Device)</a:t>
            </a:r>
          </a:p>
        </p:txBody>
      </p:sp>
      <p:cxnSp>
        <p:nvCxnSpPr>
          <p:cNvPr id="20" name="Straight Connector 19">
            <a:extLst>
              <a:ext uri="{FF2B5EF4-FFF2-40B4-BE49-F238E27FC236}">
                <a16:creationId xmlns:a16="http://schemas.microsoft.com/office/drawing/2014/main" id="{EF005801-4E64-4F55-96E6-0767640187E8}"/>
              </a:ext>
            </a:extLst>
          </p:cNvPr>
          <p:cNvCxnSpPr>
            <a:cxnSpLocks/>
            <a:endCxn id="19" idx="0"/>
          </p:cNvCxnSpPr>
          <p:nvPr/>
        </p:nvCxnSpPr>
        <p:spPr>
          <a:xfrm>
            <a:off x="1891406" y="4500756"/>
            <a:ext cx="493393" cy="479403"/>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7A6399DC-72F9-4C97-A5D8-8A04264930AB}"/>
              </a:ext>
            </a:extLst>
          </p:cNvPr>
          <p:cNvSpPr/>
          <p:nvPr/>
        </p:nvSpPr>
        <p:spPr>
          <a:xfrm>
            <a:off x="1060542" y="2210080"/>
            <a:ext cx="2430000" cy="2430000"/>
          </a:xfrm>
          <a:prstGeom prst="ellipse">
            <a:avLst/>
          </a:prstGeom>
          <a:solidFill>
            <a:srgbClr val="ED7D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bg1"/>
                </a:solidFill>
                <a:latin typeface="Lato Black" panose="020F0A02020204030203" pitchFamily="34" charset="0"/>
              </a:rPr>
              <a:t>13m48s</a:t>
            </a:r>
          </a:p>
        </p:txBody>
      </p:sp>
      <p:sp>
        <p:nvSpPr>
          <p:cNvPr id="23" name="Rectangle 22">
            <a:extLst>
              <a:ext uri="{FF2B5EF4-FFF2-40B4-BE49-F238E27FC236}">
                <a16:creationId xmlns:a16="http://schemas.microsoft.com/office/drawing/2014/main" id="{E008A7E9-647F-422D-9EEC-5FA108E62079}"/>
              </a:ext>
            </a:extLst>
          </p:cNvPr>
          <p:cNvSpPr/>
          <p:nvPr/>
        </p:nvSpPr>
        <p:spPr>
          <a:xfrm>
            <a:off x="6433668" y="4980159"/>
            <a:ext cx="2193277" cy="646331"/>
          </a:xfrm>
          <a:prstGeom prst="rect">
            <a:avLst/>
          </a:prstGeom>
        </p:spPr>
        <p:txBody>
          <a:bodyPr wrap="square">
            <a:spAutoFit/>
          </a:bodyPr>
          <a:lstStyle/>
          <a:p>
            <a:pPr fontAlgn="base"/>
            <a:r>
              <a:rPr lang="en-GB" dirty="0">
                <a:solidFill>
                  <a:srgbClr val="000000"/>
                </a:solidFill>
                <a:latin typeface="Lato" panose="020F0502020204030203" pitchFamily="34" charset="0"/>
              </a:rPr>
              <a:t>Total time </a:t>
            </a:r>
            <a:br>
              <a:rPr lang="en-GB" dirty="0">
                <a:solidFill>
                  <a:srgbClr val="000000"/>
                </a:solidFill>
                <a:latin typeface="Lato" panose="020F0502020204030203" pitchFamily="34" charset="0"/>
              </a:rPr>
            </a:br>
            <a:r>
              <a:rPr lang="en-GB" dirty="0">
                <a:solidFill>
                  <a:srgbClr val="000000"/>
                </a:solidFill>
                <a:latin typeface="Lato" panose="020F0502020204030203" pitchFamily="34" charset="0"/>
              </a:rPr>
              <a:t>(all Devices)</a:t>
            </a:r>
          </a:p>
        </p:txBody>
      </p:sp>
      <p:cxnSp>
        <p:nvCxnSpPr>
          <p:cNvPr id="27" name="Straight Connector 26">
            <a:extLst>
              <a:ext uri="{FF2B5EF4-FFF2-40B4-BE49-F238E27FC236}">
                <a16:creationId xmlns:a16="http://schemas.microsoft.com/office/drawing/2014/main" id="{9D4E4476-151F-4F13-890C-45D950154C4C}"/>
              </a:ext>
            </a:extLst>
          </p:cNvPr>
          <p:cNvCxnSpPr>
            <a:cxnSpLocks/>
            <a:endCxn id="23" idx="0"/>
          </p:cNvCxnSpPr>
          <p:nvPr/>
        </p:nvCxnSpPr>
        <p:spPr>
          <a:xfrm>
            <a:off x="7046019" y="4500756"/>
            <a:ext cx="484288" cy="479403"/>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78177947-AD66-47AA-9EF9-97C0613418B0}"/>
              </a:ext>
            </a:extLst>
          </p:cNvPr>
          <p:cNvSpPr/>
          <p:nvPr/>
        </p:nvSpPr>
        <p:spPr>
          <a:xfrm>
            <a:off x="6059495" y="2226994"/>
            <a:ext cx="2430000" cy="2430000"/>
          </a:xfrm>
          <a:prstGeom prst="ellipse">
            <a:avLst/>
          </a:prstGeom>
          <a:solidFill>
            <a:srgbClr val="ED7D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solidFill>
                  <a:schemeClr val="bg1"/>
                </a:solidFill>
                <a:latin typeface="Lato Black" panose="020F0A02020204030203" pitchFamily="34" charset="0"/>
              </a:rPr>
              <a:t>1119hr</a:t>
            </a:r>
            <a:endParaRPr lang="en-US" sz="3200" b="1" dirty="0">
              <a:solidFill>
                <a:schemeClr val="bg1"/>
              </a:solidFill>
              <a:latin typeface="Lato Black" panose="020F0A02020204030203" pitchFamily="34" charset="0"/>
            </a:endParaRPr>
          </a:p>
        </p:txBody>
      </p:sp>
      <p:sp>
        <p:nvSpPr>
          <p:cNvPr id="29" name="TextBox 28">
            <a:extLst>
              <a:ext uri="{FF2B5EF4-FFF2-40B4-BE49-F238E27FC236}">
                <a16:creationId xmlns:a16="http://schemas.microsoft.com/office/drawing/2014/main" id="{E78F70D3-CE25-4FB3-B943-584A6212F55B}"/>
              </a:ext>
            </a:extLst>
          </p:cNvPr>
          <p:cNvSpPr txBox="1"/>
          <p:nvPr/>
        </p:nvSpPr>
        <p:spPr>
          <a:xfrm>
            <a:off x="3560018" y="3132692"/>
            <a:ext cx="2430000" cy="584775"/>
          </a:xfrm>
          <a:prstGeom prst="rect">
            <a:avLst/>
          </a:prstGeom>
          <a:noFill/>
        </p:spPr>
        <p:txBody>
          <a:bodyPr wrap="square" rtlCol="0">
            <a:spAutoFit/>
          </a:bodyPr>
          <a:lstStyle/>
          <a:p>
            <a:pPr algn="ctr"/>
            <a:r>
              <a:rPr lang="en-GB" sz="3200" dirty="0">
                <a:solidFill>
                  <a:schemeClr val="bg1">
                    <a:lumMod val="50000"/>
                  </a:schemeClr>
                </a:solidFill>
                <a:latin typeface="Lato" panose="020F0502020204030203" pitchFamily="34" charset="0"/>
              </a:rPr>
              <a:t>x 4,866 =</a:t>
            </a:r>
            <a:endParaRPr lang="en-GB" sz="3200" dirty="0">
              <a:solidFill>
                <a:schemeClr val="bg1">
                  <a:lumMod val="50000"/>
                </a:schemeClr>
              </a:solidFill>
              <a:latin typeface="Lato Black" panose="020F0A02020204030203" pitchFamily="34" charset="0"/>
            </a:endParaRPr>
          </a:p>
        </p:txBody>
      </p:sp>
    </p:spTree>
    <p:extLst>
      <p:ext uri="{BB962C8B-B14F-4D97-AF65-F5344CB8AC3E}">
        <p14:creationId xmlns:p14="http://schemas.microsoft.com/office/powerpoint/2010/main" val="1978445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645160" y="791852"/>
            <a:ext cx="8706230" cy="9426"/>
          </a:xfrm>
          <a:prstGeom prst="line">
            <a:avLst/>
          </a:prstGeom>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645160" y="284460"/>
            <a:ext cx="6010164" cy="461665"/>
          </a:xfrm>
          <a:prstGeom prst="rect">
            <a:avLst/>
          </a:prstGeom>
          <a:noFill/>
        </p:spPr>
        <p:txBody>
          <a:bodyPr wrap="square" rtlCol="0">
            <a:spAutoFit/>
          </a:bodyPr>
          <a:lstStyle/>
          <a:p>
            <a:r>
              <a:rPr lang="en-GB" sz="2400" dirty="0">
                <a:latin typeface="Lato" panose="020F0502020204030203" pitchFamily="34" charset="0"/>
              </a:rPr>
              <a:t>ABC Brand </a:t>
            </a:r>
            <a:r>
              <a:rPr lang="en-GB" sz="2400" dirty="0">
                <a:latin typeface="Lato Black" panose="020F0A02020204030203" pitchFamily="34" charset="0"/>
              </a:rPr>
              <a:t>Attractiveness</a:t>
            </a:r>
          </a:p>
        </p:txBody>
      </p:sp>
      <p:sp>
        <p:nvSpPr>
          <p:cNvPr id="6" name="Rectangle 5"/>
          <p:cNvSpPr/>
          <p:nvPr/>
        </p:nvSpPr>
        <p:spPr>
          <a:xfrm>
            <a:off x="1" y="6535554"/>
            <a:ext cx="9906000" cy="3224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8" name="Picture 7"/>
          <p:cNvPicPr>
            <a:picLocks noChangeAspect="1" noChangeArrowheads="1"/>
          </p:cNvPicPr>
          <p:nvPr/>
        </p:nvPicPr>
        <p:blipFill>
          <a:blip r:embed="rId2">
            <a:clrChange>
              <a:clrFrom>
                <a:srgbClr val="FFFFFF"/>
              </a:clrFrom>
              <a:clrTo>
                <a:srgbClr val="FFFFFF">
                  <a:alpha val="0"/>
                </a:srgbClr>
              </a:clrTo>
            </a:clrChange>
            <a:biLevel thresh="25000"/>
            <a:extLst/>
          </a:blip>
          <a:srcRect/>
          <a:stretch>
            <a:fillRect/>
          </a:stretch>
        </p:blipFill>
        <p:spPr bwMode="auto">
          <a:xfrm>
            <a:off x="8489495" y="6584742"/>
            <a:ext cx="1382637" cy="224070"/>
          </a:xfrm>
          <a:prstGeom prst="rect">
            <a:avLst/>
          </a:prstGeom>
          <a:noFill/>
          <a:ln>
            <a:noFill/>
          </a:ln>
          <a:extLst/>
        </p:spPr>
      </p:pic>
      <p:sp>
        <p:nvSpPr>
          <p:cNvPr id="9" name="Slide Number Placeholder 8"/>
          <p:cNvSpPr>
            <a:spLocks noGrp="1"/>
          </p:cNvSpPr>
          <p:nvPr>
            <p:ph type="sldNum" sz="quarter" idx="12"/>
          </p:nvPr>
        </p:nvSpPr>
        <p:spPr>
          <a:xfrm>
            <a:off x="71967" y="6501690"/>
            <a:ext cx="573193" cy="365125"/>
          </a:xfrm>
        </p:spPr>
        <p:txBody>
          <a:bodyPr/>
          <a:lstStyle/>
          <a:p>
            <a:pPr algn="l"/>
            <a:fld id="{1AF2713A-8C79-4682-B58A-CFE6013372AE}" type="slidenum">
              <a:rPr lang="en-GB" smtClean="0">
                <a:solidFill>
                  <a:schemeClr val="bg1"/>
                </a:solidFill>
                <a:latin typeface="Lato Black" panose="020F0A02020204030203" pitchFamily="34" charset="0"/>
              </a:rPr>
              <a:pPr algn="l"/>
              <a:t>11</a:t>
            </a:fld>
            <a:endParaRPr lang="en-GB" dirty="0">
              <a:solidFill>
                <a:schemeClr val="bg1"/>
              </a:solidFill>
              <a:latin typeface="Lato Black" panose="020F0A02020204030203"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23" y="6584742"/>
            <a:ext cx="959665" cy="235916"/>
          </a:xfrm>
          <a:prstGeom prst="rect">
            <a:avLst/>
          </a:prstGeom>
        </p:spPr>
      </p:pic>
      <p:sp>
        <p:nvSpPr>
          <p:cNvPr id="2" name="Rectangle 1">
            <a:extLst>
              <a:ext uri="{FF2B5EF4-FFF2-40B4-BE49-F238E27FC236}">
                <a16:creationId xmlns:a16="http://schemas.microsoft.com/office/drawing/2014/main" id="{CA0965CB-53BA-47E7-B81D-CEA633348119}"/>
              </a:ext>
            </a:extLst>
          </p:cNvPr>
          <p:cNvSpPr/>
          <p:nvPr/>
        </p:nvSpPr>
        <p:spPr>
          <a:xfrm>
            <a:off x="645160" y="822633"/>
            <a:ext cx="7926588" cy="369332"/>
          </a:xfrm>
          <a:prstGeom prst="rect">
            <a:avLst/>
          </a:prstGeom>
        </p:spPr>
        <p:txBody>
          <a:bodyPr wrap="square">
            <a:spAutoFit/>
          </a:bodyPr>
          <a:lstStyle/>
          <a:p>
            <a:r>
              <a:rPr lang="en-GB" i="1" dirty="0">
                <a:solidFill>
                  <a:srgbClr val="000000"/>
                </a:solidFill>
                <a:latin typeface="Lato" panose="020F0502020204030203" pitchFamily="34" charset="0"/>
              </a:rPr>
              <a:t>How well did the activation perform in converting passing footfall?</a:t>
            </a:r>
            <a:endParaRPr lang="en-GB" i="1" dirty="0">
              <a:latin typeface="Lato" panose="020F0502020204030203" pitchFamily="34" charset="0"/>
            </a:endParaRPr>
          </a:p>
        </p:txBody>
      </p:sp>
      <p:sp>
        <p:nvSpPr>
          <p:cNvPr id="12" name="Oval 11">
            <a:extLst>
              <a:ext uri="{FF2B5EF4-FFF2-40B4-BE49-F238E27FC236}">
                <a16:creationId xmlns:a16="http://schemas.microsoft.com/office/drawing/2014/main" id="{98F1CD0A-2DC7-4D2E-ABAD-B0B42055F836}"/>
              </a:ext>
            </a:extLst>
          </p:cNvPr>
          <p:cNvSpPr/>
          <p:nvPr/>
        </p:nvSpPr>
        <p:spPr>
          <a:xfrm>
            <a:off x="1060542" y="2210080"/>
            <a:ext cx="2430000" cy="2430000"/>
          </a:xfrm>
          <a:prstGeom prst="ellipse">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latin typeface="Lato Black" panose="020F0A02020204030203" pitchFamily="34" charset="0"/>
              </a:rPr>
              <a:t>63%</a:t>
            </a:r>
          </a:p>
        </p:txBody>
      </p:sp>
      <p:sp>
        <p:nvSpPr>
          <p:cNvPr id="14" name="Rectangle 13">
            <a:extLst>
              <a:ext uri="{FF2B5EF4-FFF2-40B4-BE49-F238E27FC236}">
                <a16:creationId xmlns:a16="http://schemas.microsoft.com/office/drawing/2014/main" id="{A40899A3-326F-4A2C-9C39-C6581D009B66}"/>
              </a:ext>
            </a:extLst>
          </p:cNvPr>
          <p:cNvSpPr/>
          <p:nvPr/>
        </p:nvSpPr>
        <p:spPr>
          <a:xfrm>
            <a:off x="1279055" y="4980159"/>
            <a:ext cx="3426295" cy="923330"/>
          </a:xfrm>
          <a:prstGeom prst="rect">
            <a:avLst/>
          </a:prstGeom>
        </p:spPr>
        <p:txBody>
          <a:bodyPr wrap="square">
            <a:spAutoFit/>
          </a:bodyPr>
          <a:lstStyle/>
          <a:p>
            <a:pPr fontAlgn="base"/>
            <a:r>
              <a:rPr lang="en-GB" dirty="0">
                <a:solidFill>
                  <a:srgbClr val="000000"/>
                </a:solidFill>
                <a:latin typeface="Lato" panose="020F0502020204030203" pitchFamily="34" charset="0"/>
              </a:rPr>
              <a:t>Total brand Engagement (Devices) as a proportion of </a:t>
            </a:r>
            <a:br>
              <a:rPr lang="en-GB" dirty="0">
                <a:solidFill>
                  <a:srgbClr val="000000"/>
                </a:solidFill>
                <a:latin typeface="Lato" panose="020F0502020204030203" pitchFamily="34" charset="0"/>
              </a:rPr>
            </a:br>
            <a:r>
              <a:rPr lang="en-GB" dirty="0">
                <a:solidFill>
                  <a:srgbClr val="000000"/>
                </a:solidFill>
                <a:latin typeface="Lato" panose="020F0502020204030203" pitchFamily="34" charset="0"/>
              </a:rPr>
              <a:t>total brand Exposure (Devices)</a:t>
            </a:r>
          </a:p>
        </p:txBody>
      </p:sp>
      <p:cxnSp>
        <p:nvCxnSpPr>
          <p:cNvPr id="15" name="Straight Connector 14">
            <a:extLst>
              <a:ext uri="{FF2B5EF4-FFF2-40B4-BE49-F238E27FC236}">
                <a16:creationId xmlns:a16="http://schemas.microsoft.com/office/drawing/2014/main" id="{3A1A2313-89BC-42AD-8858-8B9BCDB6C233}"/>
              </a:ext>
            </a:extLst>
          </p:cNvPr>
          <p:cNvCxnSpPr>
            <a:cxnSpLocks/>
            <a:stCxn id="12" idx="4"/>
          </p:cNvCxnSpPr>
          <p:nvPr/>
        </p:nvCxnSpPr>
        <p:spPr>
          <a:xfrm>
            <a:off x="2275542" y="4640080"/>
            <a:ext cx="210483" cy="340079"/>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4870CB00-DE88-4958-826D-DE8A1707EE17}"/>
              </a:ext>
            </a:extLst>
          </p:cNvPr>
          <p:cNvSpPr/>
          <p:nvPr/>
        </p:nvSpPr>
        <p:spPr>
          <a:xfrm>
            <a:off x="5200652" y="4963584"/>
            <a:ext cx="3350095" cy="923330"/>
          </a:xfrm>
          <a:prstGeom prst="rect">
            <a:avLst/>
          </a:prstGeom>
        </p:spPr>
        <p:txBody>
          <a:bodyPr wrap="square">
            <a:spAutoFit/>
          </a:bodyPr>
          <a:lstStyle/>
          <a:p>
            <a:pPr fontAlgn="base"/>
            <a:r>
              <a:rPr lang="en-GB" dirty="0">
                <a:solidFill>
                  <a:srgbClr val="000000"/>
                </a:solidFill>
                <a:latin typeface="Lato" panose="020F0502020204030203" pitchFamily="34" charset="0"/>
              </a:rPr>
              <a:t>Exposure efficacy (how frequently festival goers passed by before visiting activation)</a:t>
            </a:r>
          </a:p>
        </p:txBody>
      </p:sp>
      <p:cxnSp>
        <p:nvCxnSpPr>
          <p:cNvPr id="20" name="Straight Connector 19">
            <a:extLst>
              <a:ext uri="{FF2B5EF4-FFF2-40B4-BE49-F238E27FC236}">
                <a16:creationId xmlns:a16="http://schemas.microsoft.com/office/drawing/2014/main" id="{D435195A-7A62-46BD-B1BF-A38B1DDB4162}"/>
              </a:ext>
            </a:extLst>
          </p:cNvPr>
          <p:cNvCxnSpPr>
            <a:cxnSpLocks/>
          </p:cNvCxnSpPr>
          <p:nvPr/>
        </p:nvCxnSpPr>
        <p:spPr>
          <a:xfrm>
            <a:off x="6504642" y="4623509"/>
            <a:ext cx="210483" cy="340079"/>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graphicFrame>
        <p:nvGraphicFramePr>
          <p:cNvPr id="21" name="Table 20">
            <a:extLst>
              <a:ext uri="{FF2B5EF4-FFF2-40B4-BE49-F238E27FC236}">
                <a16:creationId xmlns:a16="http://schemas.microsoft.com/office/drawing/2014/main" id="{91C8FD57-263F-492F-BA5D-82DDEF3A3145}"/>
              </a:ext>
            </a:extLst>
          </p:cNvPr>
          <p:cNvGraphicFramePr>
            <a:graphicFrameLocks noGrp="1"/>
          </p:cNvGraphicFramePr>
          <p:nvPr>
            <p:extLst>
              <p:ext uri="{D42A27DB-BD31-4B8C-83A1-F6EECF244321}">
                <p14:modId xmlns:p14="http://schemas.microsoft.com/office/powerpoint/2010/main" val="11635501"/>
              </p:ext>
            </p:extLst>
          </p:nvPr>
        </p:nvGraphicFramePr>
        <p:xfrm>
          <a:off x="4947069" y="2210080"/>
          <a:ext cx="3644900" cy="2429998"/>
        </p:xfrm>
        <a:graphic>
          <a:graphicData uri="http://schemas.openxmlformats.org/drawingml/2006/table">
            <a:tbl>
              <a:tblPr firstRow="1" bandRow="1">
                <a:tableStyleId>{073A0DAA-6AF3-43AB-8588-CEC1D06C72B9}</a:tableStyleId>
              </a:tblPr>
              <a:tblGrid>
                <a:gridCol w="1463675">
                  <a:extLst>
                    <a:ext uri="{9D8B030D-6E8A-4147-A177-3AD203B41FA5}">
                      <a16:colId xmlns:a16="http://schemas.microsoft.com/office/drawing/2014/main" val="352154051"/>
                    </a:ext>
                  </a:extLst>
                </a:gridCol>
                <a:gridCol w="2181225">
                  <a:extLst>
                    <a:ext uri="{9D8B030D-6E8A-4147-A177-3AD203B41FA5}">
                      <a16:colId xmlns:a16="http://schemas.microsoft.com/office/drawing/2014/main" val="1040830779"/>
                    </a:ext>
                  </a:extLst>
                </a:gridCol>
              </a:tblGrid>
              <a:tr h="435903">
                <a:tc>
                  <a:txBody>
                    <a:bodyPr/>
                    <a:lstStyle/>
                    <a:p>
                      <a:r>
                        <a:rPr lang="en-GB" dirty="0"/>
                        <a:t># exposures </a:t>
                      </a:r>
                      <a:endParaRPr lang="en-GB" dirty="0">
                        <a:solidFill>
                          <a:schemeClr val="bg1"/>
                        </a:solidFill>
                        <a:latin typeface="Lato" panose="020F0502020204030203" pitchFamily="34" charset="0"/>
                      </a:endParaRPr>
                    </a:p>
                  </a:txBody>
                  <a:tcPr>
                    <a:solidFill>
                      <a:srgbClr val="7030A0"/>
                    </a:solidFill>
                  </a:tcPr>
                </a:tc>
                <a:tc>
                  <a:txBody>
                    <a:bodyPr/>
                    <a:lstStyle/>
                    <a:p>
                      <a:r>
                        <a:rPr lang="en-GB" dirty="0"/>
                        <a:t>Cumulative who visit</a:t>
                      </a:r>
                      <a:endParaRPr lang="en-GB" dirty="0">
                        <a:solidFill>
                          <a:schemeClr val="bg1"/>
                        </a:solidFill>
                        <a:latin typeface="Lato" panose="020F0502020204030203" pitchFamily="34" charset="0"/>
                      </a:endParaRPr>
                    </a:p>
                  </a:txBody>
                  <a:tcPr>
                    <a:solidFill>
                      <a:srgbClr val="7030A0"/>
                    </a:solidFill>
                  </a:tcPr>
                </a:tc>
                <a:extLst>
                  <a:ext uri="{0D108BD9-81ED-4DB2-BD59-A6C34878D82A}">
                    <a16:rowId xmlns:a16="http://schemas.microsoft.com/office/drawing/2014/main" val="234996576"/>
                  </a:ext>
                </a:extLst>
              </a:tr>
              <a:tr h="398819">
                <a:tc>
                  <a:txBody>
                    <a:bodyPr/>
                    <a:lstStyle/>
                    <a:p>
                      <a:r>
                        <a:rPr lang="en-GB" dirty="0"/>
                        <a:t>1</a:t>
                      </a:r>
                      <a:endParaRPr lang="en-GB" dirty="0">
                        <a:latin typeface="Lato" panose="020F0502020204030203" pitchFamily="34" charset="0"/>
                      </a:endParaRPr>
                    </a:p>
                  </a:txBody>
                  <a:tcPr/>
                </a:tc>
                <a:tc>
                  <a:txBody>
                    <a:bodyPr/>
                    <a:lstStyle/>
                    <a:p>
                      <a:r>
                        <a:rPr lang="en-GB" dirty="0"/>
                        <a:t>69%</a:t>
                      </a:r>
                      <a:endParaRPr lang="en-GB" dirty="0">
                        <a:latin typeface="Lato" panose="020F0502020204030203" pitchFamily="34" charset="0"/>
                      </a:endParaRPr>
                    </a:p>
                  </a:txBody>
                  <a:tcPr/>
                </a:tc>
                <a:extLst>
                  <a:ext uri="{0D108BD9-81ED-4DB2-BD59-A6C34878D82A}">
                    <a16:rowId xmlns:a16="http://schemas.microsoft.com/office/drawing/2014/main" val="3404421274"/>
                  </a:ext>
                </a:extLst>
              </a:tr>
              <a:tr h="398819">
                <a:tc>
                  <a:txBody>
                    <a:bodyPr/>
                    <a:lstStyle/>
                    <a:p>
                      <a:r>
                        <a:rPr lang="en-GB" dirty="0"/>
                        <a:t>2</a:t>
                      </a:r>
                      <a:endParaRPr lang="en-GB" dirty="0">
                        <a:latin typeface="Lato" panose="020F0502020204030203" pitchFamily="34" charset="0"/>
                      </a:endParaRPr>
                    </a:p>
                  </a:txBody>
                  <a:tcPr/>
                </a:tc>
                <a:tc>
                  <a:txBody>
                    <a:bodyPr/>
                    <a:lstStyle/>
                    <a:p>
                      <a:r>
                        <a:rPr lang="en-GB" dirty="0"/>
                        <a:t>83%</a:t>
                      </a:r>
                      <a:endParaRPr lang="en-GB" dirty="0">
                        <a:latin typeface="Lato" panose="020F0502020204030203" pitchFamily="34" charset="0"/>
                      </a:endParaRPr>
                    </a:p>
                  </a:txBody>
                  <a:tcPr/>
                </a:tc>
                <a:extLst>
                  <a:ext uri="{0D108BD9-81ED-4DB2-BD59-A6C34878D82A}">
                    <a16:rowId xmlns:a16="http://schemas.microsoft.com/office/drawing/2014/main" val="1331786022"/>
                  </a:ext>
                </a:extLst>
              </a:tr>
              <a:tr h="398819">
                <a:tc>
                  <a:txBody>
                    <a:bodyPr/>
                    <a:lstStyle/>
                    <a:p>
                      <a:r>
                        <a:rPr lang="en-GB" dirty="0"/>
                        <a:t>3</a:t>
                      </a:r>
                      <a:endParaRPr lang="en-GB" dirty="0">
                        <a:latin typeface="Lato" panose="020F0502020204030203" pitchFamily="34" charset="0"/>
                      </a:endParaRPr>
                    </a:p>
                  </a:txBody>
                  <a:tcPr/>
                </a:tc>
                <a:tc>
                  <a:txBody>
                    <a:bodyPr/>
                    <a:lstStyle/>
                    <a:p>
                      <a:r>
                        <a:rPr lang="en-GB" dirty="0"/>
                        <a:t>91%</a:t>
                      </a:r>
                      <a:endParaRPr lang="en-GB" dirty="0">
                        <a:latin typeface="Lato" panose="020F0502020204030203" pitchFamily="34" charset="0"/>
                      </a:endParaRPr>
                    </a:p>
                  </a:txBody>
                  <a:tcPr/>
                </a:tc>
                <a:extLst>
                  <a:ext uri="{0D108BD9-81ED-4DB2-BD59-A6C34878D82A}">
                    <a16:rowId xmlns:a16="http://schemas.microsoft.com/office/drawing/2014/main" val="1530670745"/>
                  </a:ext>
                </a:extLst>
              </a:tr>
              <a:tr h="398819">
                <a:tc>
                  <a:txBody>
                    <a:bodyPr/>
                    <a:lstStyle/>
                    <a:p>
                      <a:r>
                        <a:rPr lang="en-GB" dirty="0"/>
                        <a:t>4</a:t>
                      </a:r>
                      <a:endParaRPr lang="en-GB" dirty="0">
                        <a:latin typeface="Lato" panose="020F0502020204030203" pitchFamily="34" charset="0"/>
                      </a:endParaRPr>
                    </a:p>
                  </a:txBody>
                  <a:tcPr/>
                </a:tc>
                <a:tc>
                  <a:txBody>
                    <a:bodyPr/>
                    <a:lstStyle/>
                    <a:p>
                      <a:r>
                        <a:rPr lang="en-GB" dirty="0"/>
                        <a:t>98%</a:t>
                      </a:r>
                      <a:endParaRPr lang="en-GB" dirty="0">
                        <a:latin typeface="Lato" panose="020F0502020204030203" pitchFamily="34" charset="0"/>
                      </a:endParaRPr>
                    </a:p>
                  </a:txBody>
                  <a:tcPr/>
                </a:tc>
                <a:extLst>
                  <a:ext uri="{0D108BD9-81ED-4DB2-BD59-A6C34878D82A}">
                    <a16:rowId xmlns:a16="http://schemas.microsoft.com/office/drawing/2014/main" val="3953043022"/>
                  </a:ext>
                </a:extLst>
              </a:tr>
              <a:tr h="398819">
                <a:tc>
                  <a:txBody>
                    <a:bodyPr/>
                    <a:lstStyle/>
                    <a:p>
                      <a:r>
                        <a:rPr lang="en-GB" dirty="0"/>
                        <a:t>5+</a:t>
                      </a:r>
                      <a:endParaRPr lang="en-GB" dirty="0">
                        <a:latin typeface="Lato" panose="020F0502020204030203" pitchFamily="34" charset="0"/>
                      </a:endParaRPr>
                    </a:p>
                  </a:txBody>
                  <a:tcPr/>
                </a:tc>
                <a:tc>
                  <a:txBody>
                    <a:bodyPr/>
                    <a:lstStyle/>
                    <a:p>
                      <a:r>
                        <a:rPr lang="en-GB" dirty="0"/>
                        <a:t>100%</a:t>
                      </a:r>
                      <a:endParaRPr lang="en-GB" dirty="0">
                        <a:latin typeface="Lato" panose="020F0502020204030203" pitchFamily="34" charset="0"/>
                      </a:endParaRPr>
                    </a:p>
                  </a:txBody>
                  <a:tcPr/>
                </a:tc>
                <a:extLst>
                  <a:ext uri="{0D108BD9-81ED-4DB2-BD59-A6C34878D82A}">
                    <a16:rowId xmlns:a16="http://schemas.microsoft.com/office/drawing/2014/main" val="329227150"/>
                  </a:ext>
                </a:extLst>
              </a:tr>
            </a:tbl>
          </a:graphicData>
        </a:graphic>
      </p:graphicFrame>
    </p:spTree>
    <p:extLst>
      <p:ext uri="{BB962C8B-B14F-4D97-AF65-F5344CB8AC3E}">
        <p14:creationId xmlns:p14="http://schemas.microsoft.com/office/powerpoint/2010/main" val="1909804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DDDABD6A-868B-4803-BA4B-C555D219E2FE}"/>
              </a:ext>
            </a:extLst>
          </p:cNvPr>
          <p:cNvSpPr/>
          <p:nvPr/>
        </p:nvSpPr>
        <p:spPr>
          <a:xfrm>
            <a:off x="1588821" y="1853704"/>
            <a:ext cx="1596933" cy="1599921"/>
          </a:xfrm>
          <a:prstGeom prst="ellipse">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Lato Black" panose="020F0A02020204030203" pitchFamily="34" charset="0"/>
              </a:rPr>
              <a:t>5:00</a:t>
            </a:r>
            <a:r>
              <a:rPr lang="en-US" b="1" dirty="0">
                <a:solidFill>
                  <a:schemeClr val="bg1"/>
                </a:solidFill>
                <a:latin typeface="Lato Black" panose="020F0A02020204030203" pitchFamily="34" charset="0"/>
              </a:rPr>
              <a:t>pm</a:t>
            </a:r>
            <a:br>
              <a:rPr lang="en-US" sz="3600" b="1" dirty="0">
                <a:solidFill>
                  <a:schemeClr val="bg1"/>
                </a:solidFill>
                <a:latin typeface="Lato Black" panose="020F0A02020204030203" pitchFamily="34" charset="0"/>
              </a:rPr>
            </a:br>
            <a:r>
              <a:rPr lang="en-US" sz="1700" b="1" dirty="0">
                <a:solidFill>
                  <a:schemeClr val="bg1"/>
                </a:solidFill>
                <a:latin typeface="Lato Black" panose="020F0A02020204030203" pitchFamily="34" charset="0"/>
              </a:rPr>
              <a:t>Friday</a:t>
            </a:r>
          </a:p>
        </p:txBody>
      </p:sp>
      <p:sp>
        <p:nvSpPr>
          <p:cNvPr id="20" name="Oval 19">
            <a:extLst>
              <a:ext uri="{FF2B5EF4-FFF2-40B4-BE49-F238E27FC236}">
                <a16:creationId xmlns:a16="http://schemas.microsoft.com/office/drawing/2014/main" id="{2655CC7D-346A-4541-9CA8-24D424C465AD}"/>
              </a:ext>
            </a:extLst>
          </p:cNvPr>
          <p:cNvSpPr/>
          <p:nvPr/>
        </p:nvSpPr>
        <p:spPr>
          <a:xfrm>
            <a:off x="4255821" y="1853704"/>
            <a:ext cx="1596933" cy="1599921"/>
          </a:xfrm>
          <a:prstGeom prst="ellipse">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Lato Black" panose="020F0A02020204030203" pitchFamily="34" charset="0"/>
              </a:rPr>
              <a:t>2:30</a:t>
            </a:r>
            <a:r>
              <a:rPr lang="en-US" b="1" dirty="0">
                <a:solidFill>
                  <a:schemeClr val="bg1"/>
                </a:solidFill>
                <a:latin typeface="Lato Black" panose="020F0A02020204030203" pitchFamily="34" charset="0"/>
              </a:rPr>
              <a:t>pm</a:t>
            </a:r>
            <a:br>
              <a:rPr lang="en-US" sz="3600" b="1" dirty="0">
                <a:solidFill>
                  <a:schemeClr val="bg1"/>
                </a:solidFill>
                <a:latin typeface="Lato Black" panose="020F0A02020204030203" pitchFamily="34" charset="0"/>
              </a:rPr>
            </a:br>
            <a:r>
              <a:rPr lang="en-US" sz="1700" b="1" dirty="0">
                <a:solidFill>
                  <a:schemeClr val="bg1"/>
                </a:solidFill>
                <a:latin typeface="Lato Black" panose="020F0A02020204030203" pitchFamily="34" charset="0"/>
              </a:rPr>
              <a:t>Saturday</a:t>
            </a:r>
          </a:p>
        </p:txBody>
      </p:sp>
      <p:sp>
        <p:nvSpPr>
          <p:cNvPr id="21" name="Oval 20">
            <a:extLst>
              <a:ext uri="{FF2B5EF4-FFF2-40B4-BE49-F238E27FC236}">
                <a16:creationId xmlns:a16="http://schemas.microsoft.com/office/drawing/2014/main" id="{3309ECD2-C1B4-4C8C-9F24-F215BD5AC030}"/>
              </a:ext>
            </a:extLst>
          </p:cNvPr>
          <p:cNvSpPr/>
          <p:nvPr/>
        </p:nvSpPr>
        <p:spPr>
          <a:xfrm>
            <a:off x="7122846" y="1853704"/>
            <a:ext cx="1596933" cy="1599921"/>
          </a:xfrm>
          <a:prstGeom prst="ellipse">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Lato Black" panose="020F0A02020204030203" pitchFamily="34" charset="0"/>
              </a:rPr>
              <a:t>4:00</a:t>
            </a:r>
            <a:r>
              <a:rPr lang="en-US" b="1" dirty="0">
                <a:solidFill>
                  <a:schemeClr val="bg1"/>
                </a:solidFill>
                <a:latin typeface="Lato Black" panose="020F0A02020204030203" pitchFamily="34" charset="0"/>
              </a:rPr>
              <a:t>pm</a:t>
            </a:r>
            <a:br>
              <a:rPr lang="en-US" sz="3600" b="1" dirty="0">
                <a:solidFill>
                  <a:schemeClr val="bg1"/>
                </a:solidFill>
                <a:latin typeface="Lato Black" panose="020F0A02020204030203" pitchFamily="34" charset="0"/>
              </a:rPr>
            </a:br>
            <a:r>
              <a:rPr lang="en-US" sz="1700" b="1" dirty="0">
                <a:solidFill>
                  <a:schemeClr val="bg1"/>
                </a:solidFill>
                <a:latin typeface="Lato Black" panose="020F0A02020204030203" pitchFamily="34" charset="0"/>
              </a:rPr>
              <a:t>Sunday</a:t>
            </a:r>
          </a:p>
        </p:txBody>
      </p:sp>
      <p:graphicFrame>
        <p:nvGraphicFramePr>
          <p:cNvPr id="29" name="Chart 28">
            <a:extLst>
              <a:ext uri="{FF2B5EF4-FFF2-40B4-BE49-F238E27FC236}">
                <a16:creationId xmlns:a16="http://schemas.microsoft.com/office/drawing/2014/main" id="{13FFFF31-27B3-41B8-89BB-411236213EF3}"/>
              </a:ext>
            </a:extLst>
          </p:cNvPr>
          <p:cNvGraphicFramePr>
            <a:graphicFrameLocks/>
          </p:cNvGraphicFramePr>
          <p:nvPr>
            <p:extLst>
              <p:ext uri="{D42A27DB-BD31-4B8C-83A1-F6EECF244321}">
                <p14:modId xmlns:p14="http://schemas.microsoft.com/office/powerpoint/2010/main" val="4032823139"/>
              </p:ext>
            </p:extLst>
          </p:nvPr>
        </p:nvGraphicFramePr>
        <p:xfrm>
          <a:off x="645160" y="2905125"/>
          <a:ext cx="8706230" cy="274320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Connector 2"/>
          <p:cNvCxnSpPr/>
          <p:nvPr/>
        </p:nvCxnSpPr>
        <p:spPr>
          <a:xfrm flipV="1">
            <a:off x="645160" y="791852"/>
            <a:ext cx="8706230" cy="9426"/>
          </a:xfrm>
          <a:prstGeom prst="line">
            <a:avLst/>
          </a:prstGeom>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645160" y="284460"/>
            <a:ext cx="6010164" cy="461665"/>
          </a:xfrm>
          <a:prstGeom prst="rect">
            <a:avLst/>
          </a:prstGeom>
          <a:noFill/>
        </p:spPr>
        <p:txBody>
          <a:bodyPr wrap="square" rtlCol="0">
            <a:spAutoFit/>
          </a:bodyPr>
          <a:lstStyle/>
          <a:p>
            <a:r>
              <a:rPr lang="en-GB" sz="2400" dirty="0">
                <a:latin typeface="Lato" panose="020F0502020204030203" pitchFamily="34" charset="0"/>
              </a:rPr>
              <a:t>ABC Brand </a:t>
            </a:r>
            <a:r>
              <a:rPr lang="en-GB" sz="2400" dirty="0">
                <a:latin typeface="Lato Black" panose="020F0A02020204030203" pitchFamily="34" charset="0"/>
              </a:rPr>
              <a:t>Popularity</a:t>
            </a:r>
          </a:p>
        </p:txBody>
      </p:sp>
      <p:sp>
        <p:nvSpPr>
          <p:cNvPr id="6" name="Rectangle 5"/>
          <p:cNvSpPr/>
          <p:nvPr/>
        </p:nvSpPr>
        <p:spPr>
          <a:xfrm>
            <a:off x="1" y="6535554"/>
            <a:ext cx="9906000" cy="3224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8" name="Picture 7"/>
          <p:cNvPicPr>
            <a:picLocks noChangeAspect="1" noChangeArrowheads="1"/>
          </p:cNvPicPr>
          <p:nvPr/>
        </p:nvPicPr>
        <p:blipFill>
          <a:blip r:embed="rId3">
            <a:clrChange>
              <a:clrFrom>
                <a:srgbClr val="FFFFFF"/>
              </a:clrFrom>
              <a:clrTo>
                <a:srgbClr val="FFFFFF">
                  <a:alpha val="0"/>
                </a:srgbClr>
              </a:clrTo>
            </a:clrChange>
            <a:biLevel thresh="25000"/>
            <a:extLst/>
          </a:blip>
          <a:srcRect/>
          <a:stretch>
            <a:fillRect/>
          </a:stretch>
        </p:blipFill>
        <p:spPr bwMode="auto">
          <a:xfrm>
            <a:off x="8489495" y="6584742"/>
            <a:ext cx="1382637" cy="224070"/>
          </a:xfrm>
          <a:prstGeom prst="rect">
            <a:avLst/>
          </a:prstGeom>
          <a:noFill/>
          <a:ln>
            <a:noFill/>
          </a:ln>
          <a:extLst/>
        </p:spPr>
      </p:pic>
      <p:sp>
        <p:nvSpPr>
          <p:cNvPr id="9" name="Slide Number Placeholder 8"/>
          <p:cNvSpPr>
            <a:spLocks noGrp="1"/>
          </p:cNvSpPr>
          <p:nvPr>
            <p:ph type="sldNum" sz="quarter" idx="12"/>
          </p:nvPr>
        </p:nvSpPr>
        <p:spPr>
          <a:xfrm>
            <a:off x="71967" y="6501690"/>
            <a:ext cx="573193" cy="365125"/>
          </a:xfrm>
        </p:spPr>
        <p:txBody>
          <a:bodyPr/>
          <a:lstStyle/>
          <a:p>
            <a:pPr algn="l"/>
            <a:fld id="{1AF2713A-8C79-4682-B58A-CFE6013372AE}" type="slidenum">
              <a:rPr lang="en-GB" smtClean="0">
                <a:solidFill>
                  <a:schemeClr val="bg1"/>
                </a:solidFill>
                <a:latin typeface="Lato Black" panose="020F0A02020204030203" pitchFamily="34" charset="0"/>
              </a:rPr>
              <a:pPr algn="l"/>
              <a:t>12</a:t>
            </a:fld>
            <a:endParaRPr lang="en-GB" dirty="0">
              <a:solidFill>
                <a:schemeClr val="bg1"/>
              </a:solidFill>
              <a:latin typeface="Lato Black" panose="020F0A02020204030203"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23" y="6584742"/>
            <a:ext cx="959665" cy="235916"/>
          </a:xfrm>
          <a:prstGeom prst="rect">
            <a:avLst/>
          </a:prstGeom>
        </p:spPr>
      </p:pic>
      <p:sp>
        <p:nvSpPr>
          <p:cNvPr id="12" name="Rectangle 11">
            <a:extLst>
              <a:ext uri="{FF2B5EF4-FFF2-40B4-BE49-F238E27FC236}">
                <a16:creationId xmlns:a16="http://schemas.microsoft.com/office/drawing/2014/main" id="{C186C427-50C0-41B2-967D-0B5EAE9E95D2}"/>
              </a:ext>
            </a:extLst>
          </p:cNvPr>
          <p:cNvSpPr/>
          <p:nvPr/>
        </p:nvSpPr>
        <p:spPr>
          <a:xfrm>
            <a:off x="645160" y="822633"/>
            <a:ext cx="7926588" cy="369332"/>
          </a:xfrm>
          <a:prstGeom prst="rect">
            <a:avLst/>
          </a:prstGeom>
        </p:spPr>
        <p:txBody>
          <a:bodyPr wrap="square">
            <a:spAutoFit/>
          </a:bodyPr>
          <a:lstStyle/>
          <a:p>
            <a:r>
              <a:rPr lang="en-GB" i="1" dirty="0">
                <a:solidFill>
                  <a:srgbClr val="000000"/>
                </a:solidFill>
                <a:latin typeface="Lato" panose="020F0502020204030203" pitchFamily="34" charset="0"/>
              </a:rPr>
              <a:t>How busy was the activation?</a:t>
            </a:r>
            <a:endParaRPr lang="en-GB" i="1" dirty="0">
              <a:latin typeface="Lato" panose="020F0502020204030203" pitchFamily="34" charset="0"/>
            </a:endParaRPr>
          </a:p>
        </p:txBody>
      </p:sp>
      <p:sp>
        <p:nvSpPr>
          <p:cNvPr id="7" name="Rectangle 6">
            <a:extLst>
              <a:ext uri="{FF2B5EF4-FFF2-40B4-BE49-F238E27FC236}">
                <a16:creationId xmlns:a16="http://schemas.microsoft.com/office/drawing/2014/main" id="{6386E256-1E02-4476-A566-DB55AF52BBBF}"/>
              </a:ext>
            </a:extLst>
          </p:cNvPr>
          <p:cNvSpPr/>
          <p:nvPr/>
        </p:nvSpPr>
        <p:spPr>
          <a:xfrm>
            <a:off x="1123950" y="6035367"/>
            <a:ext cx="8296275" cy="369332"/>
          </a:xfrm>
          <a:prstGeom prst="rect">
            <a:avLst/>
          </a:prstGeom>
        </p:spPr>
        <p:txBody>
          <a:bodyPr wrap="square">
            <a:spAutoFit/>
          </a:bodyPr>
          <a:lstStyle/>
          <a:p>
            <a:pPr fontAlgn="base"/>
            <a:r>
              <a:rPr lang="en-GB" dirty="0">
                <a:solidFill>
                  <a:srgbClr val="000000"/>
                </a:solidFill>
                <a:latin typeface="Lato" panose="020F0502020204030203" pitchFamily="34" charset="0"/>
              </a:rPr>
              <a:t>Utilisation rate (as a percentage of peak time Device count)</a:t>
            </a:r>
          </a:p>
        </p:txBody>
      </p:sp>
      <p:sp>
        <p:nvSpPr>
          <p:cNvPr id="15" name="Rectangle 14">
            <a:extLst>
              <a:ext uri="{FF2B5EF4-FFF2-40B4-BE49-F238E27FC236}">
                <a16:creationId xmlns:a16="http://schemas.microsoft.com/office/drawing/2014/main" id="{A890B796-90E8-48D5-A87E-8A539D720B97}"/>
              </a:ext>
            </a:extLst>
          </p:cNvPr>
          <p:cNvSpPr/>
          <p:nvPr/>
        </p:nvSpPr>
        <p:spPr>
          <a:xfrm>
            <a:off x="3988091" y="1322438"/>
            <a:ext cx="2132391" cy="369332"/>
          </a:xfrm>
          <a:prstGeom prst="rect">
            <a:avLst/>
          </a:prstGeom>
          <a:solidFill>
            <a:schemeClr val="bg1"/>
          </a:solidFill>
        </p:spPr>
        <p:txBody>
          <a:bodyPr wrap="square">
            <a:spAutoFit/>
          </a:bodyPr>
          <a:lstStyle/>
          <a:p>
            <a:pPr algn="ctr" fontAlgn="base"/>
            <a:r>
              <a:rPr lang="en-GB" dirty="0">
                <a:solidFill>
                  <a:srgbClr val="000000"/>
                </a:solidFill>
                <a:latin typeface="Lato" panose="020F0502020204030203" pitchFamily="34" charset="0"/>
              </a:rPr>
              <a:t>Peak time each day</a:t>
            </a:r>
          </a:p>
        </p:txBody>
      </p:sp>
      <p:cxnSp>
        <p:nvCxnSpPr>
          <p:cNvPr id="16" name="Straight Connector 15">
            <a:extLst>
              <a:ext uri="{FF2B5EF4-FFF2-40B4-BE49-F238E27FC236}">
                <a16:creationId xmlns:a16="http://schemas.microsoft.com/office/drawing/2014/main" id="{DABBD5DE-6CE0-4E40-97C1-DFF594AEC419}"/>
              </a:ext>
            </a:extLst>
          </p:cNvPr>
          <p:cNvCxnSpPr>
            <a:cxnSpLocks/>
            <a:stCxn id="14" idx="0"/>
            <a:endCxn id="15" idx="1"/>
          </p:cNvCxnSpPr>
          <p:nvPr/>
        </p:nvCxnSpPr>
        <p:spPr>
          <a:xfrm flipV="1">
            <a:off x="2387288" y="1507104"/>
            <a:ext cx="1600803" cy="34660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EF273A8-9EF7-4D11-A7FF-486D4D76034E}"/>
              </a:ext>
            </a:extLst>
          </p:cNvPr>
          <p:cNvCxnSpPr>
            <a:cxnSpLocks/>
            <a:stCxn id="15" idx="3"/>
            <a:endCxn id="21" idx="0"/>
          </p:cNvCxnSpPr>
          <p:nvPr/>
        </p:nvCxnSpPr>
        <p:spPr>
          <a:xfrm>
            <a:off x="6120482" y="1507104"/>
            <a:ext cx="1800831" cy="34660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FB5772F-BAC8-45EA-B171-807EF0173275}"/>
              </a:ext>
            </a:extLst>
          </p:cNvPr>
          <p:cNvCxnSpPr>
            <a:cxnSpLocks/>
            <a:stCxn id="15" idx="2"/>
            <a:endCxn id="20" idx="0"/>
          </p:cNvCxnSpPr>
          <p:nvPr/>
        </p:nvCxnSpPr>
        <p:spPr>
          <a:xfrm>
            <a:off x="5054287" y="1691770"/>
            <a:ext cx="1" cy="161934"/>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752FF7E-4BE1-46BE-82CC-B9BC3C065091}"/>
              </a:ext>
            </a:extLst>
          </p:cNvPr>
          <p:cNvCxnSpPr/>
          <p:nvPr/>
        </p:nvCxnSpPr>
        <p:spPr>
          <a:xfrm>
            <a:off x="1123950" y="4133850"/>
            <a:ext cx="8135043"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09D522B-0A77-4B8C-A7D4-6A171E29328E}"/>
              </a:ext>
            </a:extLst>
          </p:cNvPr>
          <p:cNvCxnSpPr>
            <a:cxnSpLocks/>
            <a:stCxn id="29" idx="2"/>
          </p:cNvCxnSpPr>
          <p:nvPr/>
        </p:nvCxnSpPr>
        <p:spPr>
          <a:xfrm flipH="1">
            <a:off x="4786559" y="5648325"/>
            <a:ext cx="211716" cy="417823"/>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9852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906000" cy="6858000"/>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0" y="0"/>
            <a:ext cx="8255000" cy="6858000"/>
          </a:xfrm>
          <a:prstGeom prst="rect">
            <a:avLst/>
          </a:prstGeom>
        </p:spPr>
      </p:pic>
      <p:pic>
        <p:nvPicPr>
          <p:cNvPr id="6" name="Picture 7"/>
          <p:cNvPicPr>
            <a:picLocks noChangeAspect="1" noChangeArrowheads="1"/>
          </p:cNvPicPr>
          <p:nvPr/>
        </p:nvPicPr>
        <p:blipFill>
          <a:blip r:embed="rId3">
            <a:clrChange>
              <a:clrFrom>
                <a:srgbClr val="FFFFFF"/>
              </a:clrFrom>
              <a:clrTo>
                <a:srgbClr val="FFFFFF">
                  <a:alpha val="0"/>
                </a:srgbClr>
              </a:clrTo>
            </a:clrChange>
            <a:biLevel thresh="25000"/>
            <a:extLst/>
          </a:blip>
          <a:srcRect/>
          <a:stretch>
            <a:fillRect/>
          </a:stretch>
        </p:blipFill>
        <p:spPr bwMode="auto">
          <a:xfrm>
            <a:off x="7873025" y="6402531"/>
            <a:ext cx="1895475" cy="307181"/>
          </a:xfrm>
          <a:prstGeom prst="rect">
            <a:avLst/>
          </a:prstGeom>
          <a:noFill/>
          <a:ln>
            <a:noFill/>
          </a:ln>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218" y="540438"/>
            <a:ext cx="2469091" cy="606980"/>
          </a:xfrm>
          <a:prstGeom prst="rect">
            <a:avLst/>
          </a:prstGeom>
        </p:spPr>
      </p:pic>
      <p:sp>
        <p:nvSpPr>
          <p:cNvPr id="8" name="Rectangle 7">
            <a:extLst>
              <a:ext uri="{FF2B5EF4-FFF2-40B4-BE49-F238E27FC236}">
                <a16:creationId xmlns:a16="http://schemas.microsoft.com/office/drawing/2014/main" id="{C6BC09E4-B07E-45D3-B5E1-F490590FA31B}"/>
              </a:ext>
            </a:extLst>
          </p:cNvPr>
          <p:cNvSpPr/>
          <p:nvPr/>
        </p:nvSpPr>
        <p:spPr>
          <a:xfrm>
            <a:off x="335560" y="4554027"/>
            <a:ext cx="8514825" cy="854080"/>
          </a:xfrm>
          <a:prstGeom prst="rect">
            <a:avLst/>
          </a:prstGeom>
        </p:spPr>
        <p:txBody>
          <a:bodyPr wrap="square">
            <a:spAutoFit/>
          </a:bodyPr>
          <a:lstStyle/>
          <a:p>
            <a:pPr>
              <a:lnSpc>
                <a:spcPct val="150000"/>
              </a:lnSpc>
            </a:pPr>
            <a:r>
              <a:rPr lang="en-GB" sz="1100" dirty="0">
                <a:solidFill>
                  <a:srgbClr val="BC3131"/>
                </a:solidFill>
                <a:latin typeface="Lato" panose="020F0502020204030203" pitchFamily="34" charset="0"/>
              </a:rPr>
              <a:t>W: </a:t>
            </a:r>
            <a:r>
              <a:rPr lang="en-GB" sz="1100" dirty="0">
                <a:solidFill>
                  <a:schemeClr val="bg1"/>
                </a:solidFill>
                <a:latin typeface="Lato" panose="020F0502020204030203" pitchFamily="34" charset="0"/>
              </a:rPr>
              <a:t>CROWDCONNECTED.COM</a:t>
            </a:r>
            <a:r>
              <a:rPr lang="en-GB" sz="1100" dirty="0">
                <a:latin typeface="Lato" panose="020F0502020204030203" pitchFamily="34" charset="0"/>
              </a:rPr>
              <a:t>  </a:t>
            </a:r>
            <a:br>
              <a:rPr lang="en-GB" sz="1100" dirty="0">
                <a:latin typeface="Lato" panose="020F0502020204030203" pitchFamily="34" charset="0"/>
              </a:rPr>
            </a:br>
            <a:r>
              <a:rPr lang="en-GB" sz="1100" dirty="0">
                <a:solidFill>
                  <a:srgbClr val="BC3131"/>
                </a:solidFill>
                <a:latin typeface="Lato" panose="020F0502020204030203" pitchFamily="34" charset="0"/>
              </a:rPr>
              <a:t>E: </a:t>
            </a:r>
            <a:r>
              <a:rPr lang="en-GB" sz="1100" dirty="0">
                <a:solidFill>
                  <a:schemeClr val="bg1"/>
                </a:solidFill>
                <a:latin typeface="Lato" panose="020F0502020204030203" pitchFamily="34" charset="0"/>
              </a:rPr>
              <a:t>MAIL@CROWDCONNECTED.COM</a:t>
            </a:r>
            <a:r>
              <a:rPr lang="en-GB" sz="1100" dirty="0">
                <a:latin typeface="Lato" panose="020F0502020204030203" pitchFamily="34" charset="0"/>
              </a:rPr>
              <a:t>  </a:t>
            </a:r>
          </a:p>
          <a:p>
            <a:pPr>
              <a:lnSpc>
                <a:spcPct val="150000"/>
              </a:lnSpc>
            </a:pPr>
            <a:r>
              <a:rPr lang="en-GB" sz="1100" dirty="0">
                <a:solidFill>
                  <a:srgbClr val="BC3131"/>
                </a:solidFill>
                <a:latin typeface="Lato" panose="020F0502020204030203" pitchFamily="34" charset="0"/>
              </a:rPr>
              <a:t>T:  </a:t>
            </a:r>
            <a:r>
              <a:rPr lang="en-GB" sz="1100" dirty="0">
                <a:solidFill>
                  <a:schemeClr val="bg1"/>
                </a:solidFill>
                <a:latin typeface="Lato" panose="020F0502020204030203" pitchFamily="34" charset="0"/>
              </a:rPr>
              <a:t>+44 1483 685 970</a:t>
            </a:r>
          </a:p>
        </p:txBody>
      </p:sp>
      <p:sp>
        <p:nvSpPr>
          <p:cNvPr id="9" name="Rectangle 8">
            <a:extLst>
              <a:ext uri="{FF2B5EF4-FFF2-40B4-BE49-F238E27FC236}">
                <a16:creationId xmlns:a16="http://schemas.microsoft.com/office/drawing/2014/main" id="{D2FD12B9-92F9-4B17-9FD2-A15797F43ED0}"/>
              </a:ext>
            </a:extLst>
          </p:cNvPr>
          <p:cNvSpPr/>
          <p:nvPr/>
        </p:nvSpPr>
        <p:spPr>
          <a:xfrm>
            <a:off x="335560" y="2315772"/>
            <a:ext cx="5013471" cy="1323439"/>
          </a:xfrm>
          <a:prstGeom prst="rect">
            <a:avLst/>
          </a:prstGeom>
        </p:spPr>
        <p:txBody>
          <a:bodyPr wrap="square">
            <a:spAutoFit/>
          </a:bodyPr>
          <a:lstStyle/>
          <a:p>
            <a:br>
              <a:rPr lang="en-GB" sz="2000" dirty="0">
                <a:solidFill>
                  <a:schemeClr val="bg1"/>
                </a:solidFill>
                <a:latin typeface="Lato" panose="020F0502020204030203" pitchFamily="34" charset="0"/>
              </a:rPr>
            </a:br>
            <a:br>
              <a:rPr lang="en-GB" sz="2000" dirty="0">
                <a:solidFill>
                  <a:schemeClr val="bg1"/>
                </a:solidFill>
                <a:latin typeface="Lato" panose="020F0502020204030203" pitchFamily="34" charset="0"/>
              </a:rPr>
            </a:br>
            <a:r>
              <a:rPr lang="en-GB" sz="2000" dirty="0">
                <a:solidFill>
                  <a:schemeClr val="bg1"/>
                </a:solidFill>
                <a:latin typeface="Lato" panose="020F0502020204030203" pitchFamily="34" charset="0"/>
              </a:rPr>
              <a:t>Built from the ground </a:t>
            </a:r>
            <a:br>
              <a:rPr lang="en-GB" sz="2000" dirty="0">
                <a:solidFill>
                  <a:schemeClr val="bg1"/>
                </a:solidFill>
                <a:latin typeface="Lato" panose="020F0502020204030203" pitchFamily="34" charset="0"/>
              </a:rPr>
            </a:br>
            <a:r>
              <a:rPr lang="en-GB" sz="2000" dirty="0">
                <a:solidFill>
                  <a:schemeClr val="bg1"/>
                </a:solidFill>
                <a:latin typeface="Lato" panose="020F0502020204030203" pitchFamily="34" charset="0"/>
              </a:rPr>
              <a:t>up for live events.</a:t>
            </a:r>
          </a:p>
        </p:txBody>
      </p:sp>
    </p:spTree>
    <p:extLst>
      <p:ext uri="{BB962C8B-B14F-4D97-AF65-F5344CB8AC3E}">
        <p14:creationId xmlns:p14="http://schemas.microsoft.com/office/powerpoint/2010/main" val="2203768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645160" y="791852"/>
            <a:ext cx="8706230" cy="9426"/>
          </a:xfrm>
          <a:prstGeom prst="line">
            <a:avLst/>
          </a:prstGeom>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645160" y="278058"/>
            <a:ext cx="6010164" cy="461665"/>
          </a:xfrm>
          <a:prstGeom prst="rect">
            <a:avLst/>
          </a:prstGeom>
          <a:noFill/>
        </p:spPr>
        <p:txBody>
          <a:bodyPr wrap="square" rtlCol="0">
            <a:spAutoFit/>
          </a:bodyPr>
          <a:lstStyle/>
          <a:p>
            <a:r>
              <a:rPr lang="en-GB" sz="2400" dirty="0">
                <a:latin typeface="Lato Black" panose="020F0A02020204030203" pitchFamily="34" charset="0"/>
              </a:rPr>
              <a:t>Introduction</a:t>
            </a:r>
          </a:p>
        </p:txBody>
      </p:sp>
      <p:sp>
        <p:nvSpPr>
          <p:cNvPr id="6" name="Rectangle 5"/>
          <p:cNvSpPr/>
          <p:nvPr/>
        </p:nvSpPr>
        <p:spPr>
          <a:xfrm>
            <a:off x="1" y="6535554"/>
            <a:ext cx="9906000" cy="3224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8" name="Picture 7"/>
          <p:cNvPicPr>
            <a:picLocks noChangeAspect="1" noChangeArrowheads="1"/>
          </p:cNvPicPr>
          <p:nvPr/>
        </p:nvPicPr>
        <p:blipFill>
          <a:blip r:embed="rId2">
            <a:clrChange>
              <a:clrFrom>
                <a:srgbClr val="FFFFFF"/>
              </a:clrFrom>
              <a:clrTo>
                <a:srgbClr val="FFFFFF">
                  <a:alpha val="0"/>
                </a:srgbClr>
              </a:clrTo>
            </a:clrChange>
            <a:biLevel thresh="25000"/>
            <a:extLst/>
          </a:blip>
          <a:srcRect/>
          <a:stretch>
            <a:fillRect/>
          </a:stretch>
        </p:blipFill>
        <p:spPr bwMode="auto">
          <a:xfrm>
            <a:off x="8489495" y="6584742"/>
            <a:ext cx="1382637" cy="224070"/>
          </a:xfrm>
          <a:prstGeom prst="rect">
            <a:avLst/>
          </a:prstGeom>
          <a:noFill/>
          <a:ln>
            <a:noFill/>
          </a:ln>
          <a:extLst/>
        </p:spPr>
      </p:pic>
      <p:sp>
        <p:nvSpPr>
          <p:cNvPr id="9" name="Slide Number Placeholder 8"/>
          <p:cNvSpPr>
            <a:spLocks noGrp="1"/>
          </p:cNvSpPr>
          <p:nvPr>
            <p:ph type="sldNum" sz="quarter" idx="12"/>
          </p:nvPr>
        </p:nvSpPr>
        <p:spPr>
          <a:xfrm>
            <a:off x="71967" y="6501690"/>
            <a:ext cx="3302530" cy="365125"/>
          </a:xfrm>
        </p:spPr>
        <p:txBody>
          <a:bodyPr/>
          <a:lstStyle/>
          <a:p>
            <a:pPr algn="l"/>
            <a:fld id="{1AF2713A-8C79-4682-B58A-CFE6013372AE}" type="slidenum">
              <a:rPr lang="en-GB" smtClean="0">
                <a:solidFill>
                  <a:schemeClr val="bg1"/>
                </a:solidFill>
                <a:latin typeface="Lato Black" panose="020F0A02020204030203" pitchFamily="34" charset="0"/>
              </a:rPr>
              <a:pPr algn="l"/>
              <a:t>2</a:t>
            </a:fld>
            <a:endParaRPr lang="en-GB" dirty="0">
              <a:solidFill>
                <a:schemeClr val="bg1"/>
              </a:solidFill>
              <a:latin typeface="Lato Black" panose="020F0A02020204030203" pitchFamily="34" charset="0"/>
            </a:endParaRPr>
          </a:p>
        </p:txBody>
      </p:sp>
      <p:sp>
        <p:nvSpPr>
          <p:cNvPr id="18" name="Rectangle 17"/>
          <p:cNvSpPr/>
          <p:nvPr/>
        </p:nvSpPr>
        <p:spPr>
          <a:xfrm>
            <a:off x="148278" y="6254366"/>
            <a:ext cx="9609443" cy="215444"/>
          </a:xfrm>
          <a:prstGeom prst="rect">
            <a:avLst/>
          </a:prstGeom>
        </p:spPr>
        <p:txBody>
          <a:bodyPr wrap="square">
            <a:spAutoFit/>
          </a:bodyPr>
          <a:lstStyle/>
          <a:p>
            <a:r>
              <a:rPr lang="en-GB" sz="800" dirty="0">
                <a:latin typeface="Lato" panose="020F0502020204030203" pitchFamily="34" charset="0"/>
              </a:rPr>
              <a:t>This report has been prepared by Crowd Connected in accordance with the Colocator Standard Terms and Conditions and for the purpose set out in the related proposal. © 2018 Crowd Connected Ltd</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23" y="6584742"/>
            <a:ext cx="959665" cy="235916"/>
          </a:xfrm>
          <a:prstGeom prst="rect">
            <a:avLst/>
          </a:prstGeom>
        </p:spPr>
      </p:pic>
      <p:sp>
        <p:nvSpPr>
          <p:cNvPr id="2" name="Rectangle 1">
            <a:extLst>
              <a:ext uri="{FF2B5EF4-FFF2-40B4-BE49-F238E27FC236}">
                <a16:creationId xmlns:a16="http://schemas.microsoft.com/office/drawing/2014/main" id="{13A005E3-C78D-4A09-B301-5123AA08012E}"/>
              </a:ext>
            </a:extLst>
          </p:cNvPr>
          <p:cNvSpPr/>
          <p:nvPr/>
        </p:nvSpPr>
        <p:spPr>
          <a:xfrm>
            <a:off x="645159" y="960120"/>
            <a:ext cx="8864601" cy="4278094"/>
          </a:xfrm>
          <a:prstGeom prst="rect">
            <a:avLst/>
          </a:prstGeom>
        </p:spPr>
        <p:txBody>
          <a:bodyPr wrap="square">
            <a:spAutoFit/>
          </a:bodyPr>
          <a:lstStyle/>
          <a:p>
            <a:pPr marL="285750" indent="-285750">
              <a:buFont typeface="Wingdings" panose="05000000000000000000" pitchFamily="2" charset="2"/>
              <a:buChar char="§"/>
            </a:pPr>
            <a:r>
              <a:rPr lang="en-GB" sz="1600" dirty="0">
                <a:solidFill>
                  <a:srgbClr val="000000"/>
                </a:solidFill>
                <a:latin typeface="Lato "/>
              </a:rPr>
              <a:t>XYZ festival provided a free-to-download official app. Crowd Connected’s proprietary </a:t>
            </a:r>
            <a:br>
              <a:rPr lang="en-GB" sz="1600" dirty="0">
                <a:solidFill>
                  <a:srgbClr val="000000"/>
                </a:solidFill>
                <a:latin typeface="Lato "/>
              </a:rPr>
            </a:br>
            <a:r>
              <a:rPr lang="en-GB" sz="1600" dirty="0">
                <a:solidFill>
                  <a:srgbClr val="000000"/>
                </a:solidFill>
                <a:latin typeface="Lato "/>
              </a:rPr>
              <a:t>geo-location technology (Colocator) was embedded into the app. </a:t>
            </a:r>
            <a:endParaRPr lang="en-GB" sz="1600" dirty="0">
              <a:latin typeface="Lato "/>
            </a:endParaRPr>
          </a:p>
          <a:p>
            <a:pPr marL="285750" indent="-285750">
              <a:buFont typeface="Wingdings" panose="05000000000000000000" pitchFamily="2" charset="2"/>
              <a:buChar char="§"/>
            </a:pPr>
            <a:endParaRPr lang="en-GB" sz="1600" dirty="0">
              <a:solidFill>
                <a:srgbClr val="000000"/>
              </a:solidFill>
              <a:latin typeface="Lato "/>
            </a:endParaRPr>
          </a:p>
          <a:p>
            <a:pPr marL="285750" indent="-285750">
              <a:buFont typeface="Wingdings" panose="05000000000000000000" pitchFamily="2" charset="2"/>
              <a:buChar char="§"/>
            </a:pPr>
            <a:r>
              <a:rPr lang="en-GB" sz="1600" dirty="0">
                <a:solidFill>
                  <a:srgbClr val="000000"/>
                </a:solidFill>
                <a:latin typeface="Lato "/>
              </a:rPr>
              <a:t>Attendees who downloaded the app were asked to share their location. A positive opt-in activated the Colocator code, and these Devices were subsequently monitored for the duration of the festival, to track their movements around the festival site, including in and around the  location of ABC brand’s activation(s). This sample was large enough to be representative of the total festival attendee audience.</a:t>
            </a:r>
            <a:endParaRPr lang="en-GB" sz="1600" dirty="0">
              <a:latin typeface="Lato "/>
            </a:endParaRPr>
          </a:p>
          <a:p>
            <a:pPr marL="285750" indent="-285750">
              <a:buFont typeface="Wingdings" panose="05000000000000000000" pitchFamily="2" charset="2"/>
              <a:buChar char="§"/>
            </a:pPr>
            <a:endParaRPr lang="en-GB" sz="1600" dirty="0">
              <a:solidFill>
                <a:srgbClr val="000000"/>
              </a:solidFill>
              <a:latin typeface="Lato "/>
            </a:endParaRPr>
          </a:p>
          <a:p>
            <a:pPr marL="285750" indent="-285750">
              <a:buFont typeface="Wingdings" panose="05000000000000000000" pitchFamily="2" charset="2"/>
              <a:buChar char="§"/>
            </a:pPr>
            <a:r>
              <a:rPr lang="en-GB" sz="1600" dirty="0">
                <a:solidFill>
                  <a:srgbClr val="000000"/>
                </a:solidFill>
                <a:latin typeface="Lato "/>
              </a:rPr>
              <a:t>This enables Colocator to record of how many unique Devices visited each location and for how long. From this location data, we are able to report key metrics such as the proportion of all festival attendees that were exposed to and/or interacted with a ABC brand’s activation, and for how long, providing quantitative analysis of ABC brand’s on-site presence.</a:t>
            </a:r>
            <a:endParaRPr lang="en-GB" sz="1600" dirty="0">
              <a:latin typeface="Lato "/>
            </a:endParaRPr>
          </a:p>
          <a:p>
            <a:pPr marL="285750" indent="-285750">
              <a:buFont typeface="Wingdings" panose="05000000000000000000" pitchFamily="2" charset="2"/>
              <a:buChar char="§"/>
            </a:pPr>
            <a:endParaRPr lang="en-GB" sz="1600" dirty="0">
              <a:solidFill>
                <a:srgbClr val="000000"/>
              </a:solidFill>
              <a:latin typeface="Lato "/>
            </a:endParaRPr>
          </a:p>
          <a:p>
            <a:pPr marL="285750" indent="-285750">
              <a:buFont typeface="Wingdings" panose="05000000000000000000" pitchFamily="2" charset="2"/>
              <a:buChar char="§"/>
            </a:pPr>
            <a:r>
              <a:rPr lang="en-GB" sz="1600" dirty="0">
                <a:solidFill>
                  <a:srgbClr val="000000"/>
                </a:solidFill>
                <a:latin typeface="Lato "/>
              </a:rPr>
              <a:t>This report contains a compilation of charts which combine evaluation of both </a:t>
            </a:r>
            <a:r>
              <a:rPr lang="en-GB" sz="1600" dirty="0">
                <a:solidFill>
                  <a:srgbClr val="000000"/>
                </a:solidFill>
                <a:latin typeface="Lato Black" panose="020F0A02020204030203" pitchFamily="34" charset="0"/>
              </a:rPr>
              <a:t>engagement</a:t>
            </a:r>
            <a:r>
              <a:rPr lang="en-GB" sz="1600" dirty="0">
                <a:solidFill>
                  <a:srgbClr val="000000"/>
                </a:solidFill>
                <a:latin typeface="Lato "/>
              </a:rPr>
              <a:t> with ABC brand (based on footfall into the defined area of ABC brand’s activation), and </a:t>
            </a:r>
            <a:r>
              <a:rPr lang="en-GB" sz="1600" dirty="0">
                <a:solidFill>
                  <a:srgbClr val="000000"/>
                </a:solidFill>
                <a:latin typeface="Lato Black" panose="020F0A02020204030203" pitchFamily="34" charset="0"/>
              </a:rPr>
              <a:t>exposure</a:t>
            </a:r>
            <a:r>
              <a:rPr lang="en-GB" sz="1600" dirty="0">
                <a:solidFill>
                  <a:srgbClr val="000000"/>
                </a:solidFill>
                <a:latin typeface="Lato "/>
              </a:rPr>
              <a:t> to the ABC brand (based on passing footfall). </a:t>
            </a:r>
            <a:endParaRPr lang="en-GB" sz="1600" dirty="0">
              <a:latin typeface="Lato "/>
            </a:endParaRPr>
          </a:p>
        </p:txBody>
      </p:sp>
    </p:spTree>
    <p:extLst>
      <p:ext uri="{BB962C8B-B14F-4D97-AF65-F5344CB8AC3E}">
        <p14:creationId xmlns:p14="http://schemas.microsoft.com/office/powerpoint/2010/main" val="4222960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645160" y="791852"/>
            <a:ext cx="8706230" cy="9426"/>
          </a:xfrm>
          <a:prstGeom prst="line">
            <a:avLst/>
          </a:prstGeom>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645159" y="278058"/>
            <a:ext cx="7765415" cy="461665"/>
          </a:xfrm>
          <a:prstGeom prst="rect">
            <a:avLst/>
          </a:prstGeom>
          <a:noFill/>
        </p:spPr>
        <p:txBody>
          <a:bodyPr wrap="square" rtlCol="0">
            <a:spAutoFit/>
          </a:bodyPr>
          <a:lstStyle/>
          <a:p>
            <a:r>
              <a:rPr lang="en-GB" sz="2400" dirty="0">
                <a:latin typeface="Lato" panose="020F0502020204030203" pitchFamily="34" charset="0"/>
              </a:rPr>
              <a:t>Glossary of key </a:t>
            </a:r>
            <a:r>
              <a:rPr lang="en-GB" sz="2400" dirty="0">
                <a:latin typeface="Lato Black" panose="020F0A02020204030203" pitchFamily="34" charset="0"/>
              </a:rPr>
              <a:t>reporting metrics </a:t>
            </a:r>
            <a:r>
              <a:rPr lang="en-GB" sz="2400" dirty="0">
                <a:latin typeface="Lato" panose="020F0502020204030203" pitchFamily="34" charset="0"/>
              </a:rPr>
              <a:t>terminology</a:t>
            </a:r>
          </a:p>
        </p:txBody>
      </p:sp>
      <p:sp>
        <p:nvSpPr>
          <p:cNvPr id="6" name="Rectangle 5"/>
          <p:cNvSpPr/>
          <p:nvPr/>
        </p:nvSpPr>
        <p:spPr>
          <a:xfrm>
            <a:off x="1" y="6535554"/>
            <a:ext cx="9906000" cy="3224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8" name="Picture 7"/>
          <p:cNvPicPr>
            <a:picLocks noChangeAspect="1" noChangeArrowheads="1"/>
          </p:cNvPicPr>
          <p:nvPr/>
        </p:nvPicPr>
        <p:blipFill>
          <a:blip r:embed="rId2">
            <a:clrChange>
              <a:clrFrom>
                <a:srgbClr val="FFFFFF"/>
              </a:clrFrom>
              <a:clrTo>
                <a:srgbClr val="FFFFFF">
                  <a:alpha val="0"/>
                </a:srgbClr>
              </a:clrTo>
            </a:clrChange>
            <a:biLevel thresh="25000"/>
            <a:extLst/>
          </a:blip>
          <a:srcRect/>
          <a:stretch>
            <a:fillRect/>
          </a:stretch>
        </p:blipFill>
        <p:spPr bwMode="auto">
          <a:xfrm>
            <a:off x="8489495" y="6584742"/>
            <a:ext cx="1382637" cy="224070"/>
          </a:xfrm>
          <a:prstGeom prst="rect">
            <a:avLst/>
          </a:prstGeom>
          <a:noFill/>
          <a:ln>
            <a:noFill/>
          </a:ln>
          <a:extLst/>
        </p:spPr>
      </p:pic>
      <p:sp>
        <p:nvSpPr>
          <p:cNvPr id="9" name="Slide Number Placeholder 8"/>
          <p:cNvSpPr>
            <a:spLocks noGrp="1"/>
          </p:cNvSpPr>
          <p:nvPr>
            <p:ph type="sldNum" sz="quarter" idx="12"/>
          </p:nvPr>
        </p:nvSpPr>
        <p:spPr>
          <a:xfrm>
            <a:off x="71967" y="6501690"/>
            <a:ext cx="3302530" cy="365125"/>
          </a:xfrm>
        </p:spPr>
        <p:txBody>
          <a:bodyPr/>
          <a:lstStyle/>
          <a:p>
            <a:pPr algn="l"/>
            <a:fld id="{1AF2713A-8C79-4682-B58A-CFE6013372AE}" type="slidenum">
              <a:rPr lang="en-GB" smtClean="0">
                <a:solidFill>
                  <a:schemeClr val="bg1"/>
                </a:solidFill>
                <a:latin typeface="Lato Black" panose="020F0A02020204030203" pitchFamily="34" charset="0"/>
              </a:rPr>
              <a:pPr algn="l"/>
              <a:t>3</a:t>
            </a:fld>
            <a:endParaRPr lang="en-GB" dirty="0">
              <a:solidFill>
                <a:schemeClr val="bg1"/>
              </a:solidFill>
              <a:latin typeface="Lato Black" panose="020F0A02020204030203"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23" y="6584742"/>
            <a:ext cx="959665" cy="235916"/>
          </a:xfrm>
          <a:prstGeom prst="rect">
            <a:avLst/>
          </a:prstGeom>
        </p:spPr>
      </p:pic>
      <p:graphicFrame>
        <p:nvGraphicFramePr>
          <p:cNvPr id="13" name="Table 12">
            <a:extLst>
              <a:ext uri="{FF2B5EF4-FFF2-40B4-BE49-F238E27FC236}">
                <a16:creationId xmlns:a16="http://schemas.microsoft.com/office/drawing/2014/main" id="{C24B2F98-D2CF-40B6-B2C9-082B62DA3540}"/>
              </a:ext>
            </a:extLst>
          </p:cNvPr>
          <p:cNvGraphicFramePr>
            <a:graphicFrameLocks noGrp="1"/>
          </p:cNvGraphicFramePr>
          <p:nvPr>
            <p:extLst>
              <p:ext uri="{D42A27DB-BD31-4B8C-83A1-F6EECF244321}">
                <p14:modId xmlns:p14="http://schemas.microsoft.com/office/powerpoint/2010/main" val="899101988"/>
              </p:ext>
            </p:extLst>
          </p:nvPr>
        </p:nvGraphicFramePr>
        <p:xfrm>
          <a:off x="645158" y="935513"/>
          <a:ext cx="8706230" cy="5215408"/>
        </p:xfrm>
        <a:graphic>
          <a:graphicData uri="http://schemas.openxmlformats.org/drawingml/2006/table">
            <a:tbl>
              <a:tblPr firstRow="1" bandRow="1">
                <a:tableStyleId>{C083E6E3-FA7D-4D7B-A595-EF9225AFEA82}</a:tableStyleId>
              </a:tblPr>
              <a:tblGrid>
                <a:gridCol w="1541782">
                  <a:extLst>
                    <a:ext uri="{9D8B030D-6E8A-4147-A177-3AD203B41FA5}">
                      <a16:colId xmlns:a16="http://schemas.microsoft.com/office/drawing/2014/main" val="919360856"/>
                    </a:ext>
                  </a:extLst>
                </a:gridCol>
                <a:gridCol w="7164448">
                  <a:extLst>
                    <a:ext uri="{9D8B030D-6E8A-4147-A177-3AD203B41FA5}">
                      <a16:colId xmlns:a16="http://schemas.microsoft.com/office/drawing/2014/main" val="3732603657"/>
                    </a:ext>
                  </a:extLst>
                </a:gridCol>
              </a:tblGrid>
              <a:tr h="619692">
                <a:tc>
                  <a:txBody>
                    <a:bodyPr/>
                    <a:lstStyle/>
                    <a:p>
                      <a:pPr>
                        <a:spcBef>
                          <a:spcPts val="1200"/>
                        </a:spcBef>
                        <a:spcAft>
                          <a:spcPts val="1200"/>
                        </a:spcAft>
                      </a:pPr>
                      <a:r>
                        <a:rPr lang="en-GB" sz="1200" b="0" dirty="0">
                          <a:latin typeface="Lato Black" panose="020F0A02020204030203" pitchFamily="34" charset="0"/>
                        </a:rPr>
                        <a:t>Attendance</a:t>
                      </a:r>
                    </a:p>
                  </a:txBody>
                  <a:tcPr marT="90000" marB="9000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spcBef>
                          <a:spcPts val="150"/>
                        </a:spcBef>
                        <a:spcAft>
                          <a:spcPts val="150"/>
                        </a:spcAft>
                      </a:pPr>
                      <a:r>
                        <a:rPr lang="en-GB" sz="1200" b="0" dirty="0">
                          <a:latin typeface="Lato" panose="020F0502020204030203" pitchFamily="34" charset="0"/>
                        </a:rPr>
                        <a:t>Aggregate number of unique Devices determined as having been in a Region over a specified time period.</a:t>
                      </a:r>
                    </a:p>
                  </a:txBody>
                  <a:tcPr marT="90000" marB="9000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45632851"/>
                  </a:ext>
                </a:extLst>
              </a:tr>
              <a:tr h="634172">
                <a:tc>
                  <a:txBody>
                    <a:bodyPr/>
                    <a:lstStyle/>
                    <a:p>
                      <a:pPr>
                        <a:spcBef>
                          <a:spcPts val="1200"/>
                        </a:spcBef>
                        <a:spcAft>
                          <a:spcPts val="1200"/>
                        </a:spcAft>
                      </a:pPr>
                      <a:r>
                        <a:rPr lang="en-GB" sz="1200" b="0" dirty="0">
                          <a:latin typeface="Lato Black" panose="020F0A02020204030203" pitchFamily="34" charset="0"/>
                        </a:rPr>
                        <a:t>Device</a:t>
                      </a:r>
                    </a:p>
                  </a:txBody>
                  <a:tcPr marT="90000" marB="90000" anchor="ctr">
                    <a:lnT w="12700" cmpd="sng">
                      <a:noFill/>
                    </a:lnT>
                    <a:lnB>
                      <a:noFill/>
                    </a:lnB>
                  </a:tcPr>
                </a:tc>
                <a:tc>
                  <a:txBody>
                    <a:bodyPr/>
                    <a:lstStyle/>
                    <a:p>
                      <a:pPr>
                        <a:spcBef>
                          <a:spcPts val="150"/>
                        </a:spcBef>
                        <a:spcAft>
                          <a:spcPts val="150"/>
                        </a:spcAft>
                      </a:pPr>
                      <a:r>
                        <a:rPr lang="en-GB" sz="1200" b="0" dirty="0">
                          <a:latin typeface="Lato" panose="020F0502020204030203" pitchFamily="34" charset="0"/>
                        </a:rPr>
                        <a:t>A piece of hardware emitting a radio frequency signal (most usually a mobile phone) for which the Colocator platform data is able to harvest a series of location fixes, thereby generating a trajectory history.</a:t>
                      </a:r>
                    </a:p>
                  </a:txBody>
                  <a:tcPr marT="90000" marB="90000" anchor="ctr">
                    <a:lnT w="12700" cmpd="sng">
                      <a:noFill/>
                    </a:lnT>
                    <a:lnB>
                      <a:noFill/>
                    </a:lnB>
                  </a:tcPr>
                </a:tc>
                <a:extLst>
                  <a:ext uri="{0D108BD9-81ED-4DB2-BD59-A6C34878D82A}">
                    <a16:rowId xmlns:a16="http://schemas.microsoft.com/office/drawing/2014/main" val="3604144725"/>
                  </a:ext>
                </a:extLst>
              </a:tr>
              <a:tr h="618562">
                <a:tc>
                  <a:txBody>
                    <a:bodyPr/>
                    <a:lstStyle/>
                    <a:p>
                      <a:pPr>
                        <a:spcBef>
                          <a:spcPts val="1200"/>
                        </a:spcBef>
                        <a:spcAft>
                          <a:spcPts val="1200"/>
                        </a:spcAft>
                      </a:pPr>
                      <a:r>
                        <a:rPr lang="en-GB" sz="1200" b="0" dirty="0">
                          <a:latin typeface="Lato Black" panose="020F0A02020204030203" pitchFamily="34" charset="0"/>
                        </a:rPr>
                        <a:t>Dwell time</a:t>
                      </a:r>
                    </a:p>
                  </a:txBody>
                  <a:tcPr marT="90000" marB="90000" anchor="ctr">
                    <a:lnT w="12700" cmpd="sng">
                      <a:noFill/>
                    </a:lnT>
                    <a:lnB>
                      <a:noFill/>
                    </a:lnB>
                  </a:tcPr>
                </a:tc>
                <a:tc>
                  <a:txBody>
                    <a:bodyPr/>
                    <a:lstStyle/>
                    <a:p>
                      <a:pPr>
                        <a:spcBef>
                          <a:spcPts val="150"/>
                        </a:spcBef>
                        <a:spcAft>
                          <a:spcPts val="150"/>
                        </a:spcAft>
                      </a:pPr>
                      <a:r>
                        <a:rPr lang="en-GB" sz="1200" b="0" dirty="0">
                          <a:latin typeface="Lato" panose="020F0502020204030203" pitchFamily="34" charset="0"/>
                        </a:rPr>
                        <a:t>The time in minutes a Device spends in a Region for an individual visit. The higher the figure, the stickier the attraction. </a:t>
                      </a:r>
                      <a:endParaRPr lang="en-GB" sz="1200" b="0" dirty="0">
                        <a:highlight>
                          <a:srgbClr val="FFFF00"/>
                        </a:highlight>
                        <a:latin typeface="Lato" panose="020F0502020204030203" pitchFamily="34" charset="0"/>
                      </a:endParaRPr>
                    </a:p>
                  </a:txBody>
                  <a:tcPr marT="90000" marB="90000" anchor="ctr">
                    <a:lnT w="12700" cmpd="sng">
                      <a:noFill/>
                    </a:lnT>
                    <a:lnB>
                      <a:noFill/>
                    </a:lnB>
                  </a:tcPr>
                </a:tc>
                <a:extLst>
                  <a:ext uri="{0D108BD9-81ED-4DB2-BD59-A6C34878D82A}">
                    <a16:rowId xmlns:a16="http://schemas.microsoft.com/office/drawing/2014/main" val="1065493760"/>
                  </a:ext>
                </a:extLst>
              </a:tr>
              <a:tr h="658038">
                <a:tc>
                  <a:txBody>
                    <a:bodyPr/>
                    <a:lstStyle/>
                    <a:p>
                      <a:pPr>
                        <a:spcBef>
                          <a:spcPts val="1200"/>
                        </a:spcBef>
                        <a:spcAft>
                          <a:spcPts val="1200"/>
                        </a:spcAft>
                      </a:pPr>
                      <a:r>
                        <a:rPr lang="en-GB" sz="1200" b="0" kern="1200" dirty="0">
                          <a:solidFill>
                            <a:schemeClr val="tx1"/>
                          </a:solidFill>
                          <a:latin typeface="Lato Black" panose="020F0A02020204030203" pitchFamily="34" charset="0"/>
                          <a:ea typeface="+mn-ea"/>
                          <a:cs typeface="+mn-cs"/>
                        </a:rPr>
                        <a:t>Engagement</a:t>
                      </a:r>
                    </a:p>
                  </a:txBody>
                  <a:tcPr marT="90000" marB="90000" anchor="ctr">
                    <a:lnT>
                      <a:noFill/>
                    </a:lnT>
                    <a:lnB>
                      <a:noFill/>
                    </a:lnB>
                  </a:tcPr>
                </a:tc>
                <a:tc>
                  <a:txBody>
                    <a:bodyPr/>
                    <a:lstStyle/>
                    <a:p>
                      <a:r>
                        <a:rPr lang="en-GB" sz="1200" b="0" kern="1200" dirty="0">
                          <a:solidFill>
                            <a:schemeClr val="tx1"/>
                          </a:solidFill>
                          <a:latin typeface="Lato" panose="020F0502020204030203" pitchFamily="34" charset="0"/>
                          <a:ea typeface="+mn-ea"/>
                          <a:cs typeface="+mn-cs"/>
                        </a:rPr>
                        <a:t>How many attendees went to a brand activation. The proportion of all unique trackable devices onsite that visited the activation region at least once throughout the festival timeline.</a:t>
                      </a:r>
                    </a:p>
                  </a:txBody>
                  <a:tcPr marT="90000" marB="90000" anchor="ctr">
                    <a:lnT>
                      <a:noFill/>
                    </a:lnT>
                    <a:lnB>
                      <a:noFill/>
                    </a:lnB>
                  </a:tcPr>
                </a:tc>
                <a:extLst>
                  <a:ext uri="{0D108BD9-81ED-4DB2-BD59-A6C34878D82A}">
                    <a16:rowId xmlns:a16="http://schemas.microsoft.com/office/drawing/2014/main" val="2462259987"/>
                  </a:ext>
                </a:extLst>
              </a:tr>
              <a:tr h="658038">
                <a:tc>
                  <a:txBody>
                    <a:bodyPr/>
                    <a:lstStyle/>
                    <a:p>
                      <a:pPr>
                        <a:spcBef>
                          <a:spcPts val="1200"/>
                        </a:spcBef>
                        <a:spcAft>
                          <a:spcPts val="1200"/>
                        </a:spcAft>
                      </a:pPr>
                      <a:r>
                        <a:rPr lang="en-GB" sz="1200" b="0" kern="1200" dirty="0">
                          <a:solidFill>
                            <a:schemeClr val="tx1"/>
                          </a:solidFill>
                          <a:latin typeface="Lato Black" panose="020F0A02020204030203" pitchFamily="34" charset="0"/>
                          <a:ea typeface="+mn-ea"/>
                          <a:cs typeface="+mn-cs"/>
                        </a:rPr>
                        <a:t>Exposure</a:t>
                      </a:r>
                    </a:p>
                  </a:txBody>
                  <a:tcPr marT="90000" marB="90000" anchor="ctr">
                    <a:lnT>
                      <a:noFill/>
                    </a:lnT>
                    <a:lnB>
                      <a:noFill/>
                    </a:lnB>
                  </a:tcPr>
                </a:tc>
                <a:tc>
                  <a:txBody>
                    <a:bodyPr/>
                    <a:lstStyle/>
                    <a:p>
                      <a:r>
                        <a:rPr lang="en-GB" sz="1200" b="0" kern="1200" dirty="0">
                          <a:solidFill>
                            <a:schemeClr val="tx1"/>
                          </a:solidFill>
                          <a:latin typeface="Lato" panose="020F0502020204030203" pitchFamily="34" charset="0"/>
                          <a:ea typeface="+mn-ea"/>
                          <a:cs typeface="+mn-cs"/>
                        </a:rPr>
                        <a:t>How many attendees were exposed to a brand activation. The proportion of all unique trackable devices onsite that passed within the line of-sight of an activation at least once throughout the festival timeline.</a:t>
                      </a:r>
                    </a:p>
                  </a:txBody>
                  <a:tcPr marT="90000" marB="90000" anchor="ctr">
                    <a:lnT>
                      <a:noFill/>
                    </a:lnT>
                    <a:lnB>
                      <a:noFill/>
                    </a:lnB>
                  </a:tcPr>
                </a:tc>
                <a:extLst>
                  <a:ext uri="{0D108BD9-81ED-4DB2-BD59-A6C34878D82A}">
                    <a16:rowId xmlns:a16="http://schemas.microsoft.com/office/drawing/2014/main" val="1178774138"/>
                  </a:ext>
                </a:extLst>
              </a:tr>
              <a:tr h="658038">
                <a:tc>
                  <a:txBody>
                    <a:bodyPr/>
                    <a:lstStyle/>
                    <a:p>
                      <a:pPr>
                        <a:spcBef>
                          <a:spcPts val="1200"/>
                        </a:spcBef>
                        <a:spcAft>
                          <a:spcPts val="1200"/>
                        </a:spcAft>
                      </a:pPr>
                      <a:r>
                        <a:rPr lang="en-GB" sz="1200" b="0" dirty="0">
                          <a:latin typeface="Lato Black" panose="020F0A02020204030203" pitchFamily="34" charset="0"/>
                        </a:rPr>
                        <a:t>Footfall</a:t>
                      </a:r>
                    </a:p>
                  </a:txBody>
                  <a:tcPr marT="90000" marB="90000" anchor="ctr">
                    <a:lnT>
                      <a:noFill/>
                    </a:lnT>
                  </a:tcPr>
                </a:tc>
                <a:tc>
                  <a:txBody>
                    <a:bodyPr/>
                    <a:lstStyle/>
                    <a:p>
                      <a:pPr>
                        <a:spcBef>
                          <a:spcPts val="150"/>
                        </a:spcBef>
                        <a:spcAft>
                          <a:spcPts val="150"/>
                        </a:spcAft>
                      </a:pPr>
                      <a:r>
                        <a:rPr lang="en-GB" sz="1200" dirty="0">
                          <a:latin typeface="Lato" panose="020F0502020204030203" pitchFamily="34" charset="0"/>
                        </a:rPr>
                        <a:t>The number of Visits (NB not unique Devices) that commence in a given time period (e.g. 5 minutes).</a:t>
                      </a:r>
                    </a:p>
                  </a:txBody>
                  <a:tcPr marT="90000" marB="90000" anchor="ctr">
                    <a:lnT>
                      <a:noFill/>
                    </a:lnT>
                  </a:tcPr>
                </a:tc>
                <a:extLst>
                  <a:ext uri="{0D108BD9-81ED-4DB2-BD59-A6C34878D82A}">
                    <a16:rowId xmlns:a16="http://schemas.microsoft.com/office/drawing/2014/main" val="3468354497"/>
                  </a:ext>
                </a:extLst>
              </a:tr>
              <a:tr h="531052">
                <a:tc>
                  <a:txBody>
                    <a:bodyPr/>
                    <a:lstStyle/>
                    <a:p>
                      <a:pPr>
                        <a:spcBef>
                          <a:spcPts val="1200"/>
                        </a:spcBef>
                        <a:spcAft>
                          <a:spcPts val="1200"/>
                        </a:spcAft>
                      </a:pPr>
                      <a:r>
                        <a:rPr lang="en-GB" sz="1200" b="0" dirty="0">
                          <a:latin typeface="Lato Black" panose="020F0A02020204030203" pitchFamily="34" charset="0"/>
                        </a:rPr>
                        <a:t>Region</a:t>
                      </a:r>
                    </a:p>
                  </a:txBody>
                  <a:tcPr marT="90000" marB="90000" anchor="ctr">
                    <a:lnB>
                      <a:noFill/>
                    </a:lnB>
                  </a:tcPr>
                </a:tc>
                <a:tc>
                  <a:txBody>
                    <a:bodyPr/>
                    <a:lstStyle/>
                    <a:p>
                      <a:pPr>
                        <a:spcBef>
                          <a:spcPts val="150"/>
                        </a:spcBef>
                        <a:spcAft>
                          <a:spcPts val="150"/>
                        </a:spcAft>
                      </a:pPr>
                      <a:r>
                        <a:rPr lang="en-GB" sz="1200" b="0" dirty="0">
                          <a:latin typeface="Lato" panose="020F0502020204030203" pitchFamily="34" charset="0"/>
                        </a:rPr>
                        <a:t>A defined polygonal area of any shape or size drawn on an online map using </a:t>
                      </a:r>
                      <a:r>
                        <a:rPr lang="en-GB" sz="1200" b="0" dirty="0" err="1">
                          <a:latin typeface="Lato" panose="020F0502020204030203" pitchFamily="34" charset="0"/>
                        </a:rPr>
                        <a:t>Colocator’s</a:t>
                      </a:r>
                      <a:r>
                        <a:rPr lang="en-GB" sz="1200" b="0" dirty="0">
                          <a:latin typeface="Lato" panose="020F0502020204030203" pitchFamily="34" charset="0"/>
                        </a:rPr>
                        <a:t> mapping interface. For the purposes of preparing this report Regions were drawn around the sponsor activation area(s) (whereby a Visit engagement is generated) and line of sight (i.e. passing traffic Exposure to brand)</a:t>
                      </a:r>
                    </a:p>
                  </a:txBody>
                  <a:tcPr marT="90000" marB="90000">
                    <a:lnB>
                      <a:noFill/>
                    </a:lnB>
                  </a:tcPr>
                </a:tc>
                <a:extLst>
                  <a:ext uri="{0D108BD9-81ED-4DB2-BD59-A6C34878D82A}">
                    <a16:rowId xmlns:a16="http://schemas.microsoft.com/office/drawing/2014/main" val="1538734882"/>
                  </a:ext>
                </a:extLst>
              </a:tr>
              <a:tr h="531052">
                <a:tc>
                  <a:txBody>
                    <a:bodyPr/>
                    <a:lstStyle/>
                    <a:p>
                      <a:pPr>
                        <a:spcBef>
                          <a:spcPts val="1200"/>
                        </a:spcBef>
                        <a:spcAft>
                          <a:spcPts val="1200"/>
                        </a:spcAft>
                      </a:pPr>
                      <a:r>
                        <a:rPr lang="en-GB" sz="1200" b="0" dirty="0">
                          <a:latin typeface="Lato Black" panose="020F0A02020204030203" pitchFamily="34" charset="0"/>
                        </a:rPr>
                        <a:t>Visits</a:t>
                      </a:r>
                    </a:p>
                  </a:txBody>
                  <a:tcPr marT="90000" marB="90000" anchor="ctr">
                    <a:lnL>
                      <a:noFill/>
                    </a:lnL>
                    <a:lnR>
                      <a:noFill/>
                    </a:lnR>
                    <a:lnT>
                      <a:noFill/>
                    </a:lnT>
                    <a:lnB w="12700" cmpd="sng">
                      <a:noFill/>
                    </a:lnB>
                    <a:lnTlToBr w="12700" cmpd="sng">
                      <a:noFill/>
                      <a:prstDash val="solid"/>
                    </a:lnTlToBr>
                    <a:lnBlToTr w="12700" cmpd="sng">
                      <a:noFill/>
                      <a:prstDash val="solid"/>
                    </a:lnBlToTr>
                  </a:tcPr>
                </a:tc>
                <a:tc>
                  <a:txBody>
                    <a:bodyPr/>
                    <a:lstStyle/>
                    <a:p>
                      <a:pPr>
                        <a:spcBef>
                          <a:spcPts val="150"/>
                        </a:spcBef>
                        <a:spcAft>
                          <a:spcPts val="150"/>
                        </a:spcAft>
                      </a:pPr>
                      <a:r>
                        <a:rPr lang="en-GB" sz="1200" dirty="0">
                          <a:latin typeface="Lato" panose="020F0502020204030203" pitchFamily="34" charset="0"/>
                        </a:rPr>
                        <a:t>A Visit commences when a Device enters a Region and ends when a Device exits the same Region.  </a:t>
                      </a:r>
                      <a:br>
                        <a:rPr lang="en-GB" sz="1200" dirty="0">
                          <a:latin typeface="Lato" panose="020F0502020204030203" pitchFamily="34" charset="0"/>
                        </a:rPr>
                      </a:br>
                      <a:r>
                        <a:rPr lang="en-GB" sz="1200" dirty="0">
                          <a:latin typeface="Lato" panose="020F0502020204030203" pitchFamily="34" charset="0"/>
                        </a:rPr>
                        <a:t>A unique Device may make multiple Visits.</a:t>
                      </a:r>
                      <a:endParaRPr lang="en-GB" sz="1200" b="1" dirty="0">
                        <a:latin typeface="Lato" panose="020F0502020204030203" pitchFamily="34" charset="0"/>
                      </a:endParaRPr>
                    </a:p>
                  </a:txBody>
                  <a:tcPr marT="90000" marB="90000"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97309818"/>
                  </a:ext>
                </a:extLst>
              </a:tr>
            </a:tbl>
          </a:graphicData>
        </a:graphic>
      </p:graphicFrame>
    </p:spTree>
    <p:extLst>
      <p:ext uri="{BB962C8B-B14F-4D97-AF65-F5344CB8AC3E}">
        <p14:creationId xmlns:p14="http://schemas.microsoft.com/office/powerpoint/2010/main" val="2523963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645160" y="791852"/>
            <a:ext cx="8706230" cy="9426"/>
          </a:xfrm>
          <a:prstGeom prst="line">
            <a:avLst/>
          </a:prstGeom>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645160" y="278058"/>
            <a:ext cx="6010164" cy="461665"/>
          </a:xfrm>
          <a:prstGeom prst="rect">
            <a:avLst/>
          </a:prstGeom>
          <a:noFill/>
        </p:spPr>
        <p:txBody>
          <a:bodyPr wrap="square" rtlCol="0">
            <a:spAutoFit/>
          </a:bodyPr>
          <a:lstStyle/>
          <a:p>
            <a:r>
              <a:rPr lang="en-GB" sz="2400" dirty="0">
                <a:latin typeface="Lato Black" panose="020F0A02020204030203" pitchFamily="34" charset="0"/>
              </a:rPr>
              <a:t>Event Details</a:t>
            </a:r>
          </a:p>
        </p:txBody>
      </p:sp>
      <p:sp>
        <p:nvSpPr>
          <p:cNvPr id="6" name="Rectangle 5"/>
          <p:cNvSpPr/>
          <p:nvPr/>
        </p:nvSpPr>
        <p:spPr>
          <a:xfrm>
            <a:off x="1" y="6535554"/>
            <a:ext cx="9906000" cy="3224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8" name="Picture 7"/>
          <p:cNvPicPr>
            <a:picLocks noChangeAspect="1" noChangeArrowheads="1"/>
          </p:cNvPicPr>
          <p:nvPr/>
        </p:nvPicPr>
        <p:blipFill>
          <a:blip r:embed="rId2">
            <a:clrChange>
              <a:clrFrom>
                <a:srgbClr val="FFFFFF"/>
              </a:clrFrom>
              <a:clrTo>
                <a:srgbClr val="FFFFFF">
                  <a:alpha val="0"/>
                </a:srgbClr>
              </a:clrTo>
            </a:clrChange>
            <a:biLevel thresh="25000"/>
            <a:extLst/>
          </a:blip>
          <a:srcRect/>
          <a:stretch>
            <a:fillRect/>
          </a:stretch>
        </p:blipFill>
        <p:spPr bwMode="auto">
          <a:xfrm>
            <a:off x="8489495" y="6584742"/>
            <a:ext cx="1382637" cy="224070"/>
          </a:xfrm>
          <a:prstGeom prst="rect">
            <a:avLst/>
          </a:prstGeom>
          <a:noFill/>
          <a:ln>
            <a:noFill/>
          </a:ln>
          <a:extLst/>
        </p:spPr>
      </p:pic>
      <p:sp>
        <p:nvSpPr>
          <p:cNvPr id="9" name="Slide Number Placeholder 8"/>
          <p:cNvSpPr>
            <a:spLocks noGrp="1"/>
          </p:cNvSpPr>
          <p:nvPr>
            <p:ph type="sldNum" sz="quarter" idx="12"/>
          </p:nvPr>
        </p:nvSpPr>
        <p:spPr>
          <a:xfrm>
            <a:off x="71967" y="6501690"/>
            <a:ext cx="3302530" cy="365125"/>
          </a:xfrm>
        </p:spPr>
        <p:txBody>
          <a:bodyPr/>
          <a:lstStyle/>
          <a:p>
            <a:pPr algn="l"/>
            <a:fld id="{1AF2713A-8C79-4682-B58A-CFE6013372AE}" type="slidenum">
              <a:rPr lang="en-GB" smtClean="0">
                <a:solidFill>
                  <a:schemeClr val="bg1"/>
                </a:solidFill>
                <a:latin typeface="Lato Black" panose="020F0A02020204030203" pitchFamily="34" charset="0"/>
              </a:rPr>
              <a:pPr algn="l"/>
              <a:t>4</a:t>
            </a:fld>
            <a:endParaRPr lang="en-GB" dirty="0">
              <a:solidFill>
                <a:schemeClr val="bg1"/>
              </a:solidFill>
              <a:latin typeface="Lato Black" panose="020F0A02020204030203" pitchFamily="34" charset="0"/>
            </a:endParaRPr>
          </a:p>
        </p:txBody>
      </p:sp>
      <p:sp>
        <p:nvSpPr>
          <p:cNvPr id="15" name="Isosceles Triangle 9"/>
          <p:cNvSpPr/>
          <p:nvPr/>
        </p:nvSpPr>
        <p:spPr>
          <a:xfrm rot="2063173">
            <a:off x="8051618" y="-332811"/>
            <a:ext cx="2414751" cy="1254987"/>
          </a:xfrm>
          <a:custGeom>
            <a:avLst/>
            <a:gdLst>
              <a:gd name="connsiteX0" fmla="*/ 0 w 1302185"/>
              <a:gd name="connsiteY0" fmla="*/ 1006239 h 1006239"/>
              <a:gd name="connsiteX1" fmla="*/ 651093 w 1302185"/>
              <a:gd name="connsiteY1" fmla="*/ 0 h 1006239"/>
              <a:gd name="connsiteX2" fmla="*/ 1302185 w 1302185"/>
              <a:gd name="connsiteY2" fmla="*/ 1006239 h 1006239"/>
              <a:gd name="connsiteX3" fmla="*/ 0 w 1302185"/>
              <a:gd name="connsiteY3" fmla="*/ 1006239 h 1006239"/>
              <a:gd name="connsiteX0" fmla="*/ 0 w 2232854"/>
              <a:gd name="connsiteY0" fmla="*/ 1094970 h 1094970"/>
              <a:gd name="connsiteX1" fmla="*/ 1581762 w 2232854"/>
              <a:gd name="connsiteY1" fmla="*/ 0 h 1094970"/>
              <a:gd name="connsiteX2" fmla="*/ 2232854 w 2232854"/>
              <a:gd name="connsiteY2" fmla="*/ 1006239 h 1094970"/>
              <a:gd name="connsiteX3" fmla="*/ 0 w 2232854"/>
              <a:gd name="connsiteY3" fmla="*/ 1094970 h 1094970"/>
              <a:gd name="connsiteX0" fmla="*/ 0 w 2414751"/>
              <a:gd name="connsiteY0" fmla="*/ 1094970 h 1254987"/>
              <a:gd name="connsiteX1" fmla="*/ 1581762 w 2414751"/>
              <a:gd name="connsiteY1" fmla="*/ 0 h 1254987"/>
              <a:gd name="connsiteX2" fmla="*/ 2414751 w 2414751"/>
              <a:gd name="connsiteY2" fmla="*/ 1254987 h 1254987"/>
              <a:gd name="connsiteX3" fmla="*/ 0 w 2414751"/>
              <a:gd name="connsiteY3" fmla="*/ 1094970 h 1254987"/>
            </a:gdLst>
            <a:ahLst/>
            <a:cxnLst>
              <a:cxn ang="0">
                <a:pos x="connsiteX0" y="connsiteY0"/>
              </a:cxn>
              <a:cxn ang="0">
                <a:pos x="connsiteX1" y="connsiteY1"/>
              </a:cxn>
              <a:cxn ang="0">
                <a:pos x="connsiteX2" y="connsiteY2"/>
              </a:cxn>
              <a:cxn ang="0">
                <a:pos x="connsiteX3" y="connsiteY3"/>
              </a:cxn>
            </a:cxnLst>
            <a:rect l="l" t="t" r="r" b="b"/>
            <a:pathLst>
              <a:path w="2414751" h="1254987">
                <a:moveTo>
                  <a:pt x="0" y="1094970"/>
                </a:moveTo>
                <a:lnTo>
                  <a:pt x="1581762" y="0"/>
                </a:lnTo>
                <a:lnTo>
                  <a:pt x="2414751" y="1254987"/>
                </a:lnTo>
                <a:lnTo>
                  <a:pt x="0" y="1094970"/>
                </a:lnTo>
                <a:close/>
              </a:path>
            </a:pathLst>
          </a:custGeom>
          <a:solidFill>
            <a:srgbClr val="BC31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6" name="TextBox 15"/>
          <p:cNvSpPr txBox="1"/>
          <p:nvPr/>
        </p:nvSpPr>
        <p:spPr>
          <a:xfrm rot="2313244">
            <a:off x="8551963" y="361572"/>
            <a:ext cx="1501541" cy="461665"/>
          </a:xfrm>
          <a:prstGeom prst="rect">
            <a:avLst/>
          </a:prstGeom>
          <a:noFill/>
        </p:spPr>
        <p:txBody>
          <a:bodyPr wrap="square" rtlCol="0">
            <a:spAutoFit/>
          </a:bodyPr>
          <a:lstStyle/>
          <a:p>
            <a:r>
              <a:rPr lang="en-GB" sz="2400" dirty="0">
                <a:solidFill>
                  <a:schemeClr val="bg1"/>
                </a:solidFill>
                <a:latin typeface="Lato Black" panose="020F0A02020204030203" pitchFamily="34" charset="0"/>
              </a:rPr>
              <a:t>SAMPLE</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23" y="6584742"/>
            <a:ext cx="959665" cy="235916"/>
          </a:xfrm>
          <a:prstGeom prst="rect">
            <a:avLst/>
          </a:prstGeom>
        </p:spPr>
      </p:pic>
      <p:graphicFrame>
        <p:nvGraphicFramePr>
          <p:cNvPr id="13" name="Table 12">
            <a:extLst>
              <a:ext uri="{FF2B5EF4-FFF2-40B4-BE49-F238E27FC236}">
                <a16:creationId xmlns:a16="http://schemas.microsoft.com/office/drawing/2014/main" id="{B7AD23E0-BE36-4D54-810F-E21EE3B338E1}"/>
              </a:ext>
            </a:extLst>
          </p:cNvPr>
          <p:cNvGraphicFramePr>
            <a:graphicFrameLocks noGrp="1"/>
          </p:cNvGraphicFramePr>
          <p:nvPr>
            <p:extLst>
              <p:ext uri="{D42A27DB-BD31-4B8C-83A1-F6EECF244321}">
                <p14:modId xmlns:p14="http://schemas.microsoft.com/office/powerpoint/2010/main" val="3213273313"/>
              </p:ext>
            </p:extLst>
          </p:nvPr>
        </p:nvGraphicFramePr>
        <p:xfrm>
          <a:off x="645160" y="773589"/>
          <a:ext cx="8706229" cy="1383809"/>
        </p:xfrm>
        <a:graphic>
          <a:graphicData uri="http://schemas.openxmlformats.org/drawingml/2006/table">
            <a:tbl>
              <a:tblPr firstRow="1" bandRow="1">
                <a:tableStyleId>{C083E6E3-FA7D-4D7B-A595-EF9225AFEA82}</a:tableStyleId>
              </a:tblPr>
              <a:tblGrid>
                <a:gridCol w="3116336">
                  <a:extLst>
                    <a:ext uri="{9D8B030D-6E8A-4147-A177-3AD203B41FA5}">
                      <a16:colId xmlns:a16="http://schemas.microsoft.com/office/drawing/2014/main" val="919360856"/>
                    </a:ext>
                  </a:extLst>
                </a:gridCol>
                <a:gridCol w="5589893">
                  <a:extLst>
                    <a:ext uri="{9D8B030D-6E8A-4147-A177-3AD203B41FA5}">
                      <a16:colId xmlns:a16="http://schemas.microsoft.com/office/drawing/2014/main" val="3732603657"/>
                    </a:ext>
                  </a:extLst>
                </a:gridCol>
              </a:tblGrid>
              <a:tr h="323870">
                <a:tc>
                  <a:txBody>
                    <a:bodyPr/>
                    <a:lstStyle/>
                    <a:p>
                      <a:endParaRPr lang="en-GB" sz="1400" dirty="0">
                        <a:latin typeface="Lato" panose="020F0502020204030203"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n-GB" sz="1400" dirty="0">
                        <a:latin typeface="Lato" panose="020F0502020204030203"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45632851"/>
                  </a:ext>
                </a:extLst>
              </a:tr>
              <a:tr h="353313">
                <a:tc>
                  <a:txBody>
                    <a:bodyPr/>
                    <a:lstStyle/>
                    <a:p>
                      <a:r>
                        <a:rPr lang="en-GB" sz="1400" dirty="0">
                          <a:latin typeface="Lato Black" panose="020F0A02020204030203" pitchFamily="34" charset="0"/>
                        </a:rPr>
                        <a:t>Festival Name</a:t>
                      </a:r>
                    </a:p>
                  </a:txBody>
                  <a:tcPr anchor="ctr">
                    <a:lnT w="12700" cmpd="sng">
                      <a:noFill/>
                    </a:lnT>
                  </a:tcPr>
                </a:tc>
                <a:tc>
                  <a:txBody>
                    <a:bodyPr/>
                    <a:lstStyle/>
                    <a:p>
                      <a:r>
                        <a:rPr lang="en-GB" sz="1400" dirty="0">
                          <a:latin typeface="Lato" panose="020F0502020204030203" pitchFamily="34" charset="0"/>
                        </a:rPr>
                        <a:t>XYZ Festival</a:t>
                      </a:r>
                    </a:p>
                  </a:txBody>
                  <a:tcPr anchor="ctr">
                    <a:lnT w="12700" cmpd="sng">
                      <a:noFill/>
                    </a:lnT>
                  </a:tcPr>
                </a:tc>
                <a:extLst>
                  <a:ext uri="{0D108BD9-81ED-4DB2-BD59-A6C34878D82A}">
                    <a16:rowId xmlns:a16="http://schemas.microsoft.com/office/drawing/2014/main" val="1075400171"/>
                  </a:ext>
                </a:extLst>
              </a:tr>
              <a:tr h="353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Lato Black" panose="020F0A02020204030203" pitchFamily="34" charset="0"/>
                        </a:rPr>
                        <a:t>Dates</a:t>
                      </a:r>
                      <a:endParaRPr lang="en-GB" sz="1400" dirty="0">
                        <a:latin typeface="Lato" panose="020F050202020403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Lato" panose="020F0502020204030203" pitchFamily="34" charset="0"/>
                        </a:rPr>
                        <a:t>25-27 May 2018</a:t>
                      </a:r>
                      <a:endParaRPr lang="en-GB" sz="1400" kern="1200" dirty="0">
                        <a:solidFill>
                          <a:schemeClr val="tx1"/>
                        </a:solidFill>
                        <a:latin typeface="Lato" panose="020F0502020204030203" pitchFamily="34" charset="0"/>
                        <a:ea typeface="+mn-ea"/>
                        <a:cs typeface="+mn-cs"/>
                      </a:endParaRPr>
                    </a:p>
                  </a:txBody>
                  <a:tcPr anchor="ctr"/>
                </a:tc>
                <a:extLst>
                  <a:ext uri="{0D108BD9-81ED-4DB2-BD59-A6C34878D82A}">
                    <a16:rowId xmlns:a16="http://schemas.microsoft.com/office/drawing/2014/main" val="4137773331"/>
                  </a:ext>
                </a:extLst>
              </a:tr>
              <a:tr h="353313">
                <a:tc>
                  <a:txBody>
                    <a:bodyPr/>
                    <a:lstStyle/>
                    <a:p>
                      <a:r>
                        <a:rPr lang="en-GB" sz="1400" dirty="0">
                          <a:latin typeface="Lato Black" panose="020F0A02020204030203" pitchFamily="34" charset="0"/>
                        </a:rPr>
                        <a:t>Connected Devices</a:t>
                      </a:r>
                      <a:r>
                        <a:rPr lang="en-GB" sz="1400" baseline="30000" dirty="0">
                          <a:latin typeface="Lato" panose="020F0502020204030203" pitchFamily="34" charset="0"/>
                        </a:rPr>
                        <a:t>1</a:t>
                      </a:r>
                    </a:p>
                  </a:txBody>
                  <a:tcPr anchor="ctr">
                    <a:lnB>
                      <a:noFill/>
                    </a:lnB>
                  </a:tcPr>
                </a:tc>
                <a:tc>
                  <a:txBody>
                    <a:bodyPr/>
                    <a:lstStyle/>
                    <a:p>
                      <a:r>
                        <a:rPr lang="en-GB" sz="1400" kern="1200" dirty="0">
                          <a:solidFill>
                            <a:schemeClr val="tx1"/>
                          </a:solidFill>
                          <a:effectLst/>
                          <a:latin typeface="Lato "/>
                          <a:ea typeface="+mn-ea"/>
                          <a:cs typeface="+mn-cs"/>
                        </a:rPr>
                        <a:t>22,303</a:t>
                      </a:r>
                      <a:endParaRPr lang="en-GB" sz="1400" dirty="0">
                        <a:latin typeface="Lato "/>
                      </a:endParaRPr>
                    </a:p>
                  </a:txBody>
                  <a:tcPr anchor="ctr">
                    <a:lnB>
                      <a:noFill/>
                    </a:lnB>
                  </a:tcPr>
                </a:tc>
                <a:extLst>
                  <a:ext uri="{0D108BD9-81ED-4DB2-BD59-A6C34878D82A}">
                    <a16:rowId xmlns:a16="http://schemas.microsoft.com/office/drawing/2014/main" val="2040593131"/>
                  </a:ext>
                </a:extLst>
              </a:tr>
            </a:tbl>
          </a:graphicData>
        </a:graphic>
      </p:graphicFrame>
      <p:pic>
        <p:nvPicPr>
          <p:cNvPr id="2" name="Picture 1">
            <a:extLst>
              <a:ext uri="{FF2B5EF4-FFF2-40B4-BE49-F238E27FC236}">
                <a16:creationId xmlns:a16="http://schemas.microsoft.com/office/drawing/2014/main" id="{08104E39-B3B9-4F6D-9808-25F63F1425B6}"/>
              </a:ext>
            </a:extLst>
          </p:cNvPr>
          <p:cNvPicPr>
            <a:picLocks noChangeAspect="1"/>
          </p:cNvPicPr>
          <p:nvPr/>
        </p:nvPicPr>
        <p:blipFill>
          <a:blip r:embed="rId4"/>
          <a:stretch>
            <a:fillRect/>
          </a:stretch>
        </p:blipFill>
        <p:spPr>
          <a:xfrm>
            <a:off x="3035617" y="2729865"/>
            <a:ext cx="3514725" cy="2952750"/>
          </a:xfrm>
          <a:prstGeom prst="rect">
            <a:avLst/>
          </a:prstGeom>
        </p:spPr>
      </p:pic>
      <p:sp>
        <p:nvSpPr>
          <p:cNvPr id="10" name="Speech Bubble: Rectangle 9">
            <a:extLst>
              <a:ext uri="{FF2B5EF4-FFF2-40B4-BE49-F238E27FC236}">
                <a16:creationId xmlns:a16="http://schemas.microsoft.com/office/drawing/2014/main" id="{577F175C-6953-4C85-9DB0-A85D3034BFBA}"/>
              </a:ext>
            </a:extLst>
          </p:cNvPr>
          <p:cNvSpPr/>
          <p:nvPr/>
        </p:nvSpPr>
        <p:spPr>
          <a:xfrm>
            <a:off x="6964680" y="3428998"/>
            <a:ext cx="1699260" cy="1150622"/>
          </a:xfrm>
          <a:prstGeom prst="wedgeRectCallout">
            <a:avLst>
              <a:gd name="adj1" fmla="val -149191"/>
              <a:gd name="adj2" fmla="val 27171"/>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Lato "/>
              </a:rPr>
              <a:t>ABC Brand Activation area (engagement, visited)</a:t>
            </a:r>
          </a:p>
        </p:txBody>
      </p:sp>
      <p:sp>
        <p:nvSpPr>
          <p:cNvPr id="20" name="Speech Bubble: Rectangle 19">
            <a:extLst>
              <a:ext uri="{FF2B5EF4-FFF2-40B4-BE49-F238E27FC236}">
                <a16:creationId xmlns:a16="http://schemas.microsoft.com/office/drawing/2014/main" id="{90C8CD8E-DB0C-4541-82C7-00750FF93DB7}"/>
              </a:ext>
            </a:extLst>
          </p:cNvPr>
          <p:cNvSpPr/>
          <p:nvPr/>
        </p:nvSpPr>
        <p:spPr>
          <a:xfrm>
            <a:off x="1046555" y="3178922"/>
            <a:ext cx="1699260" cy="1150622"/>
          </a:xfrm>
          <a:prstGeom prst="wedgeRectCallout">
            <a:avLst>
              <a:gd name="adj1" fmla="val 117808"/>
              <a:gd name="adj2" fmla="val 61699"/>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dirty="0">
                <a:solidFill>
                  <a:schemeClr val="bg1"/>
                </a:solidFill>
                <a:latin typeface="Lato "/>
              </a:rPr>
              <a:t>ABC Brand passing traffic area (exposure, line of sight)</a:t>
            </a:r>
          </a:p>
        </p:txBody>
      </p:sp>
      <p:sp>
        <p:nvSpPr>
          <p:cNvPr id="17" name="Rectangle 16">
            <a:extLst>
              <a:ext uri="{FF2B5EF4-FFF2-40B4-BE49-F238E27FC236}">
                <a16:creationId xmlns:a16="http://schemas.microsoft.com/office/drawing/2014/main" id="{2C430439-25F9-4B25-A48D-506371DC7163}"/>
              </a:ext>
            </a:extLst>
          </p:cNvPr>
          <p:cNvSpPr/>
          <p:nvPr/>
        </p:nvSpPr>
        <p:spPr>
          <a:xfrm>
            <a:off x="148278" y="6254366"/>
            <a:ext cx="9609443" cy="215444"/>
          </a:xfrm>
          <a:prstGeom prst="rect">
            <a:avLst/>
          </a:prstGeom>
        </p:spPr>
        <p:txBody>
          <a:bodyPr wrap="square">
            <a:spAutoFit/>
          </a:bodyPr>
          <a:lstStyle/>
          <a:p>
            <a:r>
              <a:rPr lang="en-GB" sz="800" dirty="0">
                <a:latin typeface="Lato" panose="020F0502020204030203" pitchFamily="34" charset="0"/>
              </a:rPr>
              <a:t>1. The number of festival goers on site during the festival dates providing location data to Colocator platform via the official app.</a:t>
            </a:r>
          </a:p>
        </p:txBody>
      </p:sp>
    </p:spTree>
    <p:extLst>
      <p:ext uri="{BB962C8B-B14F-4D97-AF65-F5344CB8AC3E}">
        <p14:creationId xmlns:p14="http://schemas.microsoft.com/office/powerpoint/2010/main" val="934198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a:extLst>
              <a:ext uri="{FF2B5EF4-FFF2-40B4-BE49-F238E27FC236}">
                <a16:creationId xmlns:a16="http://schemas.microsoft.com/office/drawing/2014/main" id="{638A9C9D-74CE-4CFF-9D34-0363B4CBFDAC}"/>
              </a:ext>
            </a:extLst>
          </p:cNvPr>
          <p:cNvGraphicFramePr>
            <a:graphicFrameLocks/>
          </p:cNvGraphicFramePr>
          <p:nvPr>
            <p:extLst>
              <p:ext uri="{D42A27DB-BD31-4B8C-83A1-F6EECF244321}">
                <p14:modId xmlns:p14="http://schemas.microsoft.com/office/powerpoint/2010/main" val="3603315705"/>
              </p:ext>
            </p:extLst>
          </p:nvPr>
        </p:nvGraphicFramePr>
        <p:xfrm>
          <a:off x="2667000" y="2057400"/>
          <a:ext cx="4572000" cy="274320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Connector 2"/>
          <p:cNvCxnSpPr/>
          <p:nvPr/>
        </p:nvCxnSpPr>
        <p:spPr>
          <a:xfrm flipV="1">
            <a:off x="645160" y="791852"/>
            <a:ext cx="8706230" cy="9426"/>
          </a:xfrm>
          <a:prstGeom prst="line">
            <a:avLst/>
          </a:prstGeom>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645160" y="284460"/>
            <a:ext cx="6010164" cy="461665"/>
          </a:xfrm>
          <a:prstGeom prst="rect">
            <a:avLst/>
          </a:prstGeom>
          <a:noFill/>
        </p:spPr>
        <p:txBody>
          <a:bodyPr wrap="square" rtlCol="0">
            <a:spAutoFit/>
          </a:bodyPr>
          <a:lstStyle/>
          <a:p>
            <a:r>
              <a:rPr lang="en-GB" sz="2400" dirty="0">
                <a:latin typeface="Lato" panose="020F0502020204030203" pitchFamily="34" charset="0"/>
              </a:rPr>
              <a:t>ABC Brand </a:t>
            </a:r>
            <a:r>
              <a:rPr lang="en-GB" sz="2400" dirty="0">
                <a:latin typeface="Lato Black" panose="020F0A02020204030203" pitchFamily="34" charset="0"/>
              </a:rPr>
              <a:t>Exposure Summary</a:t>
            </a:r>
          </a:p>
        </p:txBody>
      </p:sp>
      <p:sp>
        <p:nvSpPr>
          <p:cNvPr id="6" name="Rectangle 5"/>
          <p:cNvSpPr/>
          <p:nvPr/>
        </p:nvSpPr>
        <p:spPr>
          <a:xfrm>
            <a:off x="1" y="6535554"/>
            <a:ext cx="9906000" cy="3224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8" name="Picture 7"/>
          <p:cNvPicPr>
            <a:picLocks noChangeAspect="1" noChangeArrowheads="1"/>
          </p:cNvPicPr>
          <p:nvPr/>
        </p:nvPicPr>
        <p:blipFill>
          <a:blip r:embed="rId3">
            <a:clrChange>
              <a:clrFrom>
                <a:srgbClr val="FFFFFF"/>
              </a:clrFrom>
              <a:clrTo>
                <a:srgbClr val="FFFFFF">
                  <a:alpha val="0"/>
                </a:srgbClr>
              </a:clrTo>
            </a:clrChange>
            <a:biLevel thresh="25000"/>
            <a:extLst/>
          </a:blip>
          <a:srcRect/>
          <a:stretch>
            <a:fillRect/>
          </a:stretch>
        </p:blipFill>
        <p:spPr bwMode="auto">
          <a:xfrm>
            <a:off x="8489495" y="6584742"/>
            <a:ext cx="1382637" cy="224070"/>
          </a:xfrm>
          <a:prstGeom prst="rect">
            <a:avLst/>
          </a:prstGeom>
          <a:noFill/>
          <a:ln>
            <a:noFill/>
          </a:ln>
          <a:extLst/>
        </p:spPr>
      </p:pic>
      <p:sp>
        <p:nvSpPr>
          <p:cNvPr id="9" name="Slide Number Placeholder 8"/>
          <p:cNvSpPr>
            <a:spLocks noGrp="1"/>
          </p:cNvSpPr>
          <p:nvPr>
            <p:ph type="sldNum" sz="quarter" idx="12"/>
          </p:nvPr>
        </p:nvSpPr>
        <p:spPr>
          <a:xfrm>
            <a:off x="71967" y="6501690"/>
            <a:ext cx="573193" cy="365125"/>
          </a:xfrm>
        </p:spPr>
        <p:txBody>
          <a:bodyPr/>
          <a:lstStyle/>
          <a:p>
            <a:pPr algn="l"/>
            <a:fld id="{1AF2713A-8C79-4682-B58A-CFE6013372AE}" type="slidenum">
              <a:rPr lang="en-GB" smtClean="0">
                <a:solidFill>
                  <a:schemeClr val="bg1"/>
                </a:solidFill>
                <a:latin typeface="Lato Black" panose="020F0A02020204030203" pitchFamily="34" charset="0"/>
              </a:rPr>
              <a:pPr algn="l"/>
              <a:t>5</a:t>
            </a:fld>
            <a:endParaRPr lang="en-GB" dirty="0">
              <a:solidFill>
                <a:schemeClr val="bg1"/>
              </a:solidFill>
              <a:latin typeface="Lato Black" panose="020F0A02020204030203"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23" y="6584742"/>
            <a:ext cx="959665" cy="235916"/>
          </a:xfrm>
          <a:prstGeom prst="rect">
            <a:avLst/>
          </a:prstGeom>
        </p:spPr>
      </p:pic>
      <p:sp>
        <p:nvSpPr>
          <p:cNvPr id="2" name="Rectangle 1">
            <a:extLst>
              <a:ext uri="{FF2B5EF4-FFF2-40B4-BE49-F238E27FC236}">
                <a16:creationId xmlns:a16="http://schemas.microsoft.com/office/drawing/2014/main" id="{2253F1FE-DE50-4C4A-8D28-E34F15BD4657}"/>
              </a:ext>
            </a:extLst>
          </p:cNvPr>
          <p:cNvSpPr/>
          <p:nvPr/>
        </p:nvSpPr>
        <p:spPr>
          <a:xfrm>
            <a:off x="3877177" y="1237438"/>
            <a:ext cx="4953000" cy="646331"/>
          </a:xfrm>
          <a:prstGeom prst="rect">
            <a:avLst/>
          </a:prstGeom>
        </p:spPr>
        <p:txBody>
          <a:bodyPr>
            <a:spAutoFit/>
          </a:bodyPr>
          <a:lstStyle/>
          <a:p>
            <a:pPr fontAlgn="base"/>
            <a:r>
              <a:rPr lang="en-GB" dirty="0">
                <a:solidFill>
                  <a:srgbClr val="000000"/>
                </a:solidFill>
                <a:latin typeface="Lato" panose="020F0502020204030203" pitchFamily="34" charset="0"/>
              </a:rPr>
              <a:t>Proportion of total festival attendees </a:t>
            </a:r>
            <a:br>
              <a:rPr lang="en-GB" dirty="0">
                <a:solidFill>
                  <a:srgbClr val="000000"/>
                </a:solidFill>
                <a:latin typeface="Lato" panose="020F0502020204030203" pitchFamily="34" charset="0"/>
              </a:rPr>
            </a:br>
            <a:r>
              <a:rPr lang="en-GB" dirty="0">
                <a:solidFill>
                  <a:srgbClr val="000000"/>
                </a:solidFill>
                <a:latin typeface="Lato" panose="020F0502020204030203" pitchFamily="34" charset="0"/>
              </a:rPr>
              <a:t>exposed at least once to ABC brand</a:t>
            </a:r>
          </a:p>
        </p:txBody>
      </p:sp>
      <p:cxnSp>
        <p:nvCxnSpPr>
          <p:cNvPr id="19" name="Straight Connector 18">
            <a:extLst>
              <a:ext uri="{FF2B5EF4-FFF2-40B4-BE49-F238E27FC236}">
                <a16:creationId xmlns:a16="http://schemas.microsoft.com/office/drawing/2014/main" id="{0AAC686D-BEFF-42FD-9D96-897693EC7DE1}"/>
              </a:ext>
            </a:extLst>
          </p:cNvPr>
          <p:cNvCxnSpPr>
            <a:cxnSpLocks/>
          </p:cNvCxnSpPr>
          <p:nvPr/>
        </p:nvCxnSpPr>
        <p:spPr>
          <a:xfrm flipH="1">
            <a:off x="7095499" y="4461841"/>
            <a:ext cx="287001" cy="471545"/>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2EA1945-2E8F-4647-B33D-0C60F4383AED}"/>
              </a:ext>
            </a:extLst>
          </p:cNvPr>
          <p:cNvCxnSpPr>
            <a:cxnSpLocks/>
          </p:cNvCxnSpPr>
          <p:nvPr/>
        </p:nvCxnSpPr>
        <p:spPr>
          <a:xfrm flipH="1">
            <a:off x="5701507" y="1864045"/>
            <a:ext cx="221724" cy="617034"/>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4F3EE934-9575-4CBC-A3F1-169BBECDD1B0}"/>
              </a:ext>
            </a:extLst>
          </p:cNvPr>
          <p:cNvSpPr/>
          <p:nvPr/>
        </p:nvSpPr>
        <p:spPr>
          <a:xfrm>
            <a:off x="1526388" y="4926217"/>
            <a:ext cx="3198011" cy="1200329"/>
          </a:xfrm>
          <a:prstGeom prst="rect">
            <a:avLst/>
          </a:prstGeom>
        </p:spPr>
        <p:txBody>
          <a:bodyPr wrap="square">
            <a:spAutoFit/>
          </a:bodyPr>
          <a:lstStyle/>
          <a:p>
            <a:pPr fontAlgn="base"/>
            <a:r>
              <a:rPr lang="en-GB" dirty="0">
                <a:solidFill>
                  <a:srgbClr val="000000"/>
                </a:solidFill>
                <a:latin typeface="Lato" panose="020F0502020204030203" pitchFamily="34" charset="0"/>
              </a:rPr>
              <a:t>Number of festival attendees  exposed to ABC brand activation (line of sight, at least once during the festival)</a:t>
            </a:r>
          </a:p>
        </p:txBody>
      </p:sp>
      <p:sp>
        <p:nvSpPr>
          <p:cNvPr id="26" name="Rectangle 25">
            <a:extLst>
              <a:ext uri="{FF2B5EF4-FFF2-40B4-BE49-F238E27FC236}">
                <a16:creationId xmlns:a16="http://schemas.microsoft.com/office/drawing/2014/main" id="{803C7D45-6948-49DF-BFF5-D53E0ABBC9AD}"/>
              </a:ext>
            </a:extLst>
          </p:cNvPr>
          <p:cNvSpPr/>
          <p:nvPr/>
        </p:nvSpPr>
        <p:spPr>
          <a:xfrm>
            <a:off x="5701508" y="4921508"/>
            <a:ext cx="3810792" cy="1200329"/>
          </a:xfrm>
          <a:prstGeom prst="rect">
            <a:avLst/>
          </a:prstGeom>
        </p:spPr>
        <p:txBody>
          <a:bodyPr wrap="square">
            <a:spAutoFit/>
          </a:bodyPr>
          <a:lstStyle/>
          <a:p>
            <a:pPr fontAlgn="base"/>
            <a:r>
              <a:rPr lang="en-GB" dirty="0">
                <a:solidFill>
                  <a:srgbClr val="000000"/>
                </a:solidFill>
                <a:latin typeface="Lato" panose="020F0502020204030203" pitchFamily="34" charset="0"/>
              </a:rPr>
              <a:t>Average number of brand ‘exposures’ per person</a:t>
            </a:r>
          </a:p>
          <a:p>
            <a:pPr fontAlgn="base"/>
            <a:r>
              <a:rPr lang="en-GB" dirty="0">
                <a:solidFill>
                  <a:srgbClr val="000000"/>
                </a:solidFill>
                <a:latin typeface="Lato" panose="020F0502020204030203" pitchFamily="34" charset="0"/>
              </a:rPr>
              <a:t>(i.e. number of times passed by activation within line of sight)</a:t>
            </a:r>
          </a:p>
        </p:txBody>
      </p:sp>
      <p:cxnSp>
        <p:nvCxnSpPr>
          <p:cNvPr id="27" name="Straight Connector 26">
            <a:extLst>
              <a:ext uri="{FF2B5EF4-FFF2-40B4-BE49-F238E27FC236}">
                <a16:creationId xmlns:a16="http://schemas.microsoft.com/office/drawing/2014/main" id="{AD253A85-54D7-463C-B56F-5B84F67AFFCE}"/>
              </a:ext>
            </a:extLst>
          </p:cNvPr>
          <p:cNvCxnSpPr>
            <a:cxnSpLocks/>
            <a:endCxn id="21" idx="0"/>
          </p:cNvCxnSpPr>
          <p:nvPr/>
        </p:nvCxnSpPr>
        <p:spPr>
          <a:xfrm>
            <a:off x="2138739" y="4446814"/>
            <a:ext cx="986655" cy="479403"/>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0" name="Oval 29">
            <a:extLst>
              <a:ext uri="{FF2B5EF4-FFF2-40B4-BE49-F238E27FC236}">
                <a16:creationId xmlns:a16="http://schemas.microsoft.com/office/drawing/2014/main" id="{8168340D-F473-4169-A5D7-42B9293DCB42}"/>
              </a:ext>
            </a:extLst>
          </p:cNvPr>
          <p:cNvSpPr/>
          <p:nvPr/>
        </p:nvSpPr>
        <p:spPr>
          <a:xfrm>
            <a:off x="841744" y="2214000"/>
            <a:ext cx="2430000" cy="2430000"/>
          </a:xfrm>
          <a:prstGeom prst="ellipse">
            <a:avLst/>
          </a:prstGeom>
          <a:solidFill>
            <a:srgbClr val="34A688"/>
          </a:solidFill>
          <a:ln>
            <a:solidFill>
              <a:srgbClr val="34A68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latin typeface="Lato Black" panose="020F0A02020204030203" pitchFamily="34" charset="0"/>
              </a:rPr>
              <a:t>7,037</a:t>
            </a:r>
          </a:p>
        </p:txBody>
      </p:sp>
      <p:sp>
        <p:nvSpPr>
          <p:cNvPr id="32" name="TextBox 31">
            <a:extLst>
              <a:ext uri="{FF2B5EF4-FFF2-40B4-BE49-F238E27FC236}">
                <a16:creationId xmlns:a16="http://schemas.microsoft.com/office/drawing/2014/main" id="{886B6A03-53E1-4DFC-BF38-F7B4778BD778}"/>
              </a:ext>
            </a:extLst>
          </p:cNvPr>
          <p:cNvSpPr txBox="1"/>
          <p:nvPr/>
        </p:nvSpPr>
        <p:spPr>
          <a:xfrm>
            <a:off x="5049338" y="2809637"/>
            <a:ext cx="1304339" cy="461665"/>
          </a:xfrm>
          <a:prstGeom prst="rect">
            <a:avLst/>
          </a:prstGeom>
          <a:noFill/>
        </p:spPr>
        <p:txBody>
          <a:bodyPr wrap="square" rtlCol="0">
            <a:spAutoFit/>
          </a:bodyPr>
          <a:lstStyle/>
          <a:p>
            <a:r>
              <a:rPr lang="en-GB" sz="2400" dirty="0">
                <a:solidFill>
                  <a:schemeClr val="bg1"/>
                </a:solidFill>
                <a:latin typeface="Lato Black" panose="020F0A02020204030203" pitchFamily="34" charset="0"/>
              </a:rPr>
              <a:t>31.6%</a:t>
            </a:r>
          </a:p>
        </p:txBody>
      </p:sp>
      <p:sp>
        <p:nvSpPr>
          <p:cNvPr id="34" name="Oval 33">
            <a:extLst>
              <a:ext uri="{FF2B5EF4-FFF2-40B4-BE49-F238E27FC236}">
                <a16:creationId xmlns:a16="http://schemas.microsoft.com/office/drawing/2014/main" id="{AEBADEE3-2990-4AE6-A525-2AFC6E34ED17}"/>
              </a:ext>
            </a:extLst>
          </p:cNvPr>
          <p:cNvSpPr/>
          <p:nvPr/>
        </p:nvSpPr>
        <p:spPr>
          <a:xfrm>
            <a:off x="6633330" y="2214000"/>
            <a:ext cx="2430000" cy="2430000"/>
          </a:xfrm>
          <a:prstGeom prst="ellipse">
            <a:avLst/>
          </a:prstGeom>
          <a:solidFill>
            <a:srgbClr val="34A688"/>
          </a:solidFill>
          <a:ln>
            <a:solidFill>
              <a:srgbClr val="34A68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latin typeface="Lato Black" panose="020F0A02020204030203" pitchFamily="34" charset="0"/>
              </a:rPr>
              <a:t>3.2</a:t>
            </a:r>
          </a:p>
        </p:txBody>
      </p:sp>
    </p:spTree>
    <p:extLst>
      <p:ext uri="{BB962C8B-B14F-4D97-AF65-F5344CB8AC3E}">
        <p14:creationId xmlns:p14="http://schemas.microsoft.com/office/powerpoint/2010/main" val="1287393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645160" y="791852"/>
            <a:ext cx="8706230" cy="9426"/>
          </a:xfrm>
          <a:prstGeom prst="line">
            <a:avLst/>
          </a:prstGeom>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645160" y="284460"/>
            <a:ext cx="6010164" cy="461665"/>
          </a:xfrm>
          <a:prstGeom prst="rect">
            <a:avLst/>
          </a:prstGeom>
          <a:noFill/>
        </p:spPr>
        <p:txBody>
          <a:bodyPr wrap="square" rtlCol="0">
            <a:spAutoFit/>
          </a:bodyPr>
          <a:lstStyle/>
          <a:p>
            <a:r>
              <a:rPr lang="en-GB" sz="2400" dirty="0">
                <a:latin typeface="Lato" panose="020F0502020204030203" pitchFamily="34" charset="0"/>
              </a:rPr>
              <a:t>ABC Brand </a:t>
            </a:r>
            <a:r>
              <a:rPr lang="en-GB" sz="2400" dirty="0">
                <a:latin typeface="Lato Black" panose="020F0A02020204030203" pitchFamily="34" charset="0"/>
              </a:rPr>
              <a:t>Exposure by Time</a:t>
            </a:r>
          </a:p>
        </p:txBody>
      </p:sp>
      <p:sp>
        <p:nvSpPr>
          <p:cNvPr id="6" name="Rectangle 5"/>
          <p:cNvSpPr/>
          <p:nvPr/>
        </p:nvSpPr>
        <p:spPr>
          <a:xfrm>
            <a:off x="1" y="6535554"/>
            <a:ext cx="9906000" cy="3224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8" name="Picture 7"/>
          <p:cNvPicPr>
            <a:picLocks noChangeAspect="1" noChangeArrowheads="1"/>
          </p:cNvPicPr>
          <p:nvPr/>
        </p:nvPicPr>
        <p:blipFill>
          <a:blip r:embed="rId2">
            <a:clrChange>
              <a:clrFrom>
                <a:srgbClr val="FFFFFF"/>
              </a:clrFrom>
              <a:clrTo>
                <a:srgbClr val="FFFFFF">
                  <a:alpha val="0"/>
                </a:srgbClr>
              </a:clrTo>
            </a:clrChange>
            <a:biLevel thresh="25000"/>
            <a:extLst/>
          </a:blip>
          <a:srcRect/>
          <a:stretch>
            <a:fillRect/>
          </a:stretch>
        </p:blipFill>
        <p:spPr bwMode="auto">
          <a:xfrm>
            <a:off x="8489495" y="6584742"/>
            <a:ext cx="1382637" cy="224070"/>
          </a:xfrm>
          <a:prstGeom prst="rect">
            <a:avLst/>
          </a:prstGeom>
          <a:noFill/>
          <a:ln>
            <a:noFill/>
          </a:ln>
          <a:extLst/>
        </p:spPr>
      </p:pic>
      <p:sp>
        <p:nvSpPr>
          <p:cNvPr id="9" name="Slide Number Placeholder 8"/>
          <p:cNvSpPr>
            <a:spLocks noGrp="1"/>
          </p:cNvSpPr>
          <p:nvPr>
            <p:ph type="sldNum" sz="quarter" idx="12"/>
          </p:nvPr>
        </p:nvSpPr>
        <p:spPr>
          <a:xfrm>
            <a:off x="71967" y="6501690"/>
            <a:ext cx="573193" cy="365125"/>
          </a:xfrm>
        </p:spPr>
        <p:txBody>
          <a:bodyPr/>
          <a:lstStyle/>
          <a:p>
            <a:pPr algn="l"/>
            <a:fld id="{1AF2713A-8C79-4682-B58A-CFE6013372AE}" type="slidenum">
              <a:rPr lang="en-GB" smtClean="0">
                <a:solidFill>
                  <a:schemeClr val="bg1"/>
                </a:solidFill>
                <a:latin typeface="Lato Black" panose="020F0A02020204030203" pitchFamily="34" charset="0"/>
              </a:rPr>
              <a:pPr algn="l"/>
              <a:t>6</a:t>
            </a:fld>
            <a:endParaRPr lang="en-GB" dirty="0">
              <a:solidFill>
                <a:schemeClr val="bg1"/>
              </a:solidFill>
              <a:latin typeface="Lato Black" panose="020F0A02020204030203"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23" y="6584742"/>
            <a:ext cx="959665" cy="235916"/>
          </a:xfrm>
          <a:prstGeom prst="rect">
            <a:avLst/>
          </a:prstGeom>
        </p:spPr>
      </p:pic>
      <p:sp>
        <p:nvSpPr>
          <p:cNvPr id="11" name="Rectangle 10"/>
          <p:cNvSpPr/>
          <p:nvPr/>
        </p:nvSpPr>
        <p:spPr>
          <a:xfrm>
            <a:off x="4857750" y="1058883"/>
            <a:ext cx="2800350" cy="363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3727D11-BCE1-4144-B8AB-93A6BA64D51F}"/>
              </a:ext>
            </a:extLst>
          </p:cNvPr>
          <p:cNvSpPr/>
          <p:nvPr/>
        </p:nvSpPr>
        <p:spPr>
          <a:xfrm>
            <a:off x="645160" y="822633"/>
            <a:ext cx="7926588" cy="369332"/>
          </a:xfrm>
          <a:prstGeom prst="rect">
            <a:avLst/>
          </a:prstGeom>
        </p:spPr>
        <p:txBody>
          <a:bodyPr wrap="square">
            <a:spAutoFit/>
          </a:bodyPr>
          <a:lstStyle/>
          <a:p>
            <a:r>
              <a:rPr lang="en-GB" i="1" dirty="0">
                <a:solidFill>
                  <a:srgbClr val="000000"/>
                </a:solidFill>
                <a:latin typeface="Lato" panose="020F0502020204030203" pitchFamily="34" charset="0"/>
              </a:rPr>
              <a:t>Footfall by day / hour</a:t>
            </a:r>
            <a:endParaRPr lang="en-GB" i="1" dirty="0">
              <a:latin typeface="Lato" panose="020F0502020204030203" pitchFamily="34" charset="0"/>
            </a:endParaRPr>
          </a:p>
        </p:txBody>
      </p:sp>
      <p:sp>
        <p:nvSpPr>
          <p:cNvPr id="15" name="TextBox 14">
            <a:extLst>
              <a:ext uri="{FF2B5EF4-FFF2-40B4-BE49-F238E27FC236}">
                <a16:creationId xmlns:a16="http://schemas.microsoft.com/office/drawing/2014/main" id="{BF448955-89A1-4DE2-B973-DE14782ED1BB}"/>
              </a:ext>
            </a:extLst>
          </p:cNvPr>
          <p:cNvSpPr txBox="1"/>
          <p:nvPr/>
        </p:nvSpPr>
        <p:spPr>
          <a:xfrm>
            <a:off x="1623060" y="5503558"/>
            <a:ext cx="1638301" cy="369332"/>
          </a:xfrm>
          <a:prstGeom prst="rect">
            <a:avLst/>
          </a:prstGeom>
          <a:noFill/>
        </p:spPr>
        <p:txBody>
          <a:bodyPr wrap="square" rtlCol="0">
            <a:spAutoFit/>
          </a:bodyPr>
          <a:lstStyle/>
          <a:p>
            <a:pPr algn="ctr"/>
            <a:r>
              <a:rPr lang="en-GB" dirty="0">
                <a:solidFill>
                  <a:schemeClr val="bg1">
                    <a:lumMod val="50000"/>
                  </a:schemeClr>
                </a:solidFill>
                <a:latin typeface="Lato" panose="020F0502020204030203" pitchFamily="34" charset="0"/>
              </a:rPr>
              <a:t>Friday</a:t>
            </a:r>
            <a:endParaRPr lang="en-GB" dirty="0">
              <a:solidFill>
                <a:schemeClr val="bg1">
                  <a:lumMod val="50000"/>
                </a:schemeClr>
              </a:solidFill>
              <a:latin typeface="Lato Black" panose="020F0A02020204030203" pitchFamily="34" charset="0"/>
            </a:endParaRPr>
          </a:p>
        </p:txBody>
      </p:sp>
      <p:sp>
        <p:nvSpPr>
          <p:cNvPr id="16" name="TextBox 15">
            <a:extLst>
              <a:ext uri="{FF2B5EF4-FFF2-40B4-BE49-F238E27FC236}">
                <a16:creationId xmlns:a16="http://schemas.microsoft.com/office/drawing/2014/main" id="{E949975D-7CDD-4927-BB3D-7112F6152D4A}"/>
              </a:ext>
            </a:extLst>
          </p:cNvPr>
          <p:cNvSpPr txBox="1"/>
          <p:nvPr/>
        </p:nvSpPr>
        <p:spPr>
          <a:xfrm>
            <a:off x="4404360" y="5515995"/>
            <a:ext cx="1508761" cy="369332"/>
          </a:xfrm>
          <a:prstGeom prst="rect">
            <a:avLst/>
          </a:prstGeom>
          <a:noFill/>
        </p:spPr>
        <p:txBody>
          <a:bodyPr wrap="square" rtlCol="0">
            <a:spAutoFit/>
          </a:bodyPr>
          <a:lstStyle/>
          <a:p>
            <a:pPr algn="ctr"/>
            <a:r>
              <a:rPr lang="en-GB" dirty="0">
                <a:solidFill>
                  <a:schemeClr val="bg1">
                    <a:lumMod val="50000"/>
                  </a:schemeClr>
                </a:solidFill>
                <a:latin typeface="Lato" panose="020F0502020204030203" pitchFamily="34" charset="0"/>
              </a:rPr>
              <a:t>Saturday</a:t>
            </a:r>
            <a:endParaRPr lang="en-GB" dirty="0">
              <a:solidFill>
                <a:schemeClr val="bg1">
                  <a:lumMod val="50000"/>
                </a:schemeClr>
              </a:solidFill>
              <a:latin typeface="Lato Black" panose="020F0A02020204030203" pitchFamily="34" charset="0"/>
            </a:endParaRPr>
          </a:p>
        </p:txBody>
      </p:sp>
      <p:sp>
        <p:nvSpPr>
          <p:cNvPr id="17" name="TextBox 16">
            <a:extLst>
              <a:ext uri="{FF2B5EF4-FFF2-40B4-BE49-F238E27FC236}">
                <a16:creationId xmlns:a16="http://schemas.microsoft.com/office/drawing/2014/main" id="{81C64D2E-0BAD-44F2-9E80-664FEE916019}"/>
              </a:ext>
            </a:extLst>
          </p:cNvPr>
          <p:cNvSpPr txBox="1"/>
          <p:nvPr/>
        </p:nvSpPr>
        <p:spPr>
          <a:xfrm>
            <a:off x="7246619" y="5515995"/>
            <a:ext cx="1508761" cy="369332"/>
          </a:xfrm>
          <a:prstGeom prst="rect">
            <a:avLst/>
          </a:prstGeom>
          <a:noFill/>
        </p:spPr>
        <p:txBody>
          <a:bodyPr wrap="square" rtlCol="0">
            <a:spAutoFit/>
          </a:bodyPr>
          <a:lstStyle/>
          <a:p>
            <a:pPr algn="ctr"/>
            <a:r>
              <a:rPr lang="en-GB" dirty="0">
                <a:solidFill>
                  <a:schemeClr val="bg1">
                    <a:lumMod val="50000"/>
                  </a:schemeClr>
                </a:solidFill>
                <a:latin typeface="Lato" panose="020F0502020204030203" pitchFamily="34" charset="0"/>
              </a:rPr>
              <a:t>Sunday</a:t>
            </a:r>
            <a:endParaRPr lang="en-GB" dirty="0">
              <a:solidFill>
                <a:schemeClr val="bg1">
                  <a:lumMod val="50000"/>
                </a:schemeClr>
              </a:solidFill>
              <a:latin typeface="Lato Black" panose="020F0A02020204030203" pitchFamily="34" charset="0"/>
            </a:endParaRPr>
          </a:p>
        </p:txBody>
      </p:sp>
      <p:graphicFrame>
        <p:nvGraphicFramePr>
          <p:cNvPr id="18" name="Chart 17">
            <a:extLst>
              <a:ext uri="{FF2B5EF4-FFF2-40B4-BE49-F238E27FC236}">
                <a16:creationId xmlns:a16="http://schemas.microsoft.com/office/drawing/2014/main" id="{B79EAC8A-C495-4100-85E5-AEF1E2DD6AD7}"/>
              </a:ext>
            </a:extLst>
          </p:cNvPr>
          <p:cNvGraphicFramePr>
            <a:graphicFrameLocks/>
          </p:cNvGraphicFramePr>
          <p:nvPr>
            <p:extLst>
              <p:ext uri="{D42A27DB-BD31-4B8C-83A1-F6EECF244321}">
                <p14:modId xmlns:p14="http://schemas.microsoft.com/office/powerpoint/2010/main" val="2526346760"/>
              </p:ext>
            </p:extLst>
          </p:nvPr>
        </p:nvGraphicFramePr>
        <p:xfrm>
          <a:off x="645160" y="1422797"/>
          <a:ext cx="8706229" cy="4142074"/>
        </p:xfrm>
        <a:graphic>
          <a:graphicData uri="http://schemas.openxmlformats.org/drawingml/2006/chart">
            <c:chart xmlns:c="http://schemas.openxmlformats.org/drawingml/2006/chart" xmlns:r="http://schemas.openxmlformats.org/officeDocument/2006/relationships" r:id="rId4"/>
          </a:graphicData>
        </a:graphic>
      </p:graphicFrame>
      <p:sp>
        <p:nvSpPr>
          <p:cNvPr id="2" name="Oval 1">
            <a:extLst>
              <a:ext uri="{FF2B5EF4-FFF2-40B4-BE49-F238E27FC236}">
                <a16:creationId xmlns:a16="http://schemas.microsoft.com/office/drawing/2014/main" id="{A7AAA8C8-9252-435F-BE58-2C306F431973}"/>
              </a:ext>
            </a:extLst>
          </p:cNvPr>
          <p:cNvSpPr/>
          <p:nvPr/>
        </p:nvSpPr>
        <p:spPr>
          <a:xfrm>
            <a:off x="4732020" y="1805940"/>
            <a:ext cx="411480" cy="363912"/>
          </a:xfrm>
          <a:prstGeom prst="ellipse">
            <a:avLst/>
          </a:prstGeom>
          <a:noFill/>
          <a:ln>
            <a:solidFill>
              <a:srgbClr val="BC3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84F622D-597F-40C7-A583-3B4D14AEEA16}"/>
              </a:ext>
            </a:extLst>
          </p:cNvPr>
          <p:cNvSpPr/>
          <p:nvPr/>
        </p:nvSpPr>
        <p:spPr>
          <a:xfrm>
            <a:off x="5080719" y="1588333"/>
            <a:ext cx="4953000" cy="369332"/>
          </a:xfrm>
          <a:prstGeom prst="rect">
            <a:avLst/>
          </a:prstGeom>
        </p:spPr>
        <p:txBody>
          <a:bodyPr>
            <a:spAutoFit/>
          </a:bodyPr>
          <a:lstStyle/>
          <a:p>
            <a:pPr fontAlgn="base"/>
            <a:r>
              <a:rPr lang="en-GB" dirty="0">
                <a:solidFill>
                  <a:srgbClr val="000000"/>
                </a:solidFill>
                <a:latin typeface="Lato" panose="020F0502020204030203" pitchFamily="34" charset="0"/>
              </a:rPr>
              <a:t>Peak footfall at 4.30pm Saturday</a:t>
            </a:r>
          </a:p>
        </p:txBody>
      </p:sp>
      <p:cxnSp>
        <p:nvCxnSpPr>
          <p:cNvPr id="20" name="Straight Connector 19">
            <a:extLst>
              <a:ext uri="{FF2B5EF4-FFF2-40B4-BE49-F238E27FC236}">
                <a16:creationId xmlns:a16="http://schemas.microsoft.com/office/drawing/2014/main" id="{9C1C9D17-A318-4C79-BB5D-748A0006C724}"/>
              </a:ext>
            </a:extLst>
          </p:cNvPr>
          <p:cNvCxnSpPr>
            <a:cxnSpLocks/>
            <a:stCxn id="19" idx="1"/>
            <a:endCxn id="2" idx="0"/>
          </p:cNvCxnSpPr>
          <p:nvPr/>
        </p:nvCxnSpPr>
        <p:spPr>
          <a:xfrm flipH="1">
            <a:off x="4937760" y="1772999"/>
            <a:ext cx="142959" cy="32941"/>
          </a:xfrm>
          <a:prstGeom prst="line">
            <a:avLst/>
          </a:prstGeom>
          <a:ln>
            <a:solidFill>
              <a:srgbClr val="BC313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9082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645160" y="791852"/>
            <a:ext cx="8706230" cy="9426"/>
          </a:xfrm>
          <a:prstGeom prst="line">
            <a:avLst/>
          </a:prstGeom>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645160" y="284460"/>
            <a:ext cx="6010164" cy="461665"/>
          </a:xfrm>
          <a:prstGeom prst="rect">
            <a:avLst/>
          </a:prstGeom>
          <a:noFill/>
        </p:spPr>
        <p:txBody>
          <a:bodyPr wrap="square" rtlCol="0">
            <a:spAutoFit/>
          </a:bodyPr>
          <a:lstStyle/>
          <a:p>
            <a:r>
              <a:rPr lang="en-GB" sz="2400" dirty="0">
                <a:latin typeface="Lato" panose="020F0502020204030203" pitchFamily="34" charset="0"/>
              </a:rPr>
              <a:t>ABC Brand </a:t>
            </a:r>
            <a:r>
              <a:rPr lang="en-GB" sz="2400" dirty="0">
                <a:latin typeface="Lato Black" panose="020F0A02020204030203" pitchFamily="34" charset="0"/>
              </a:rPr>
              <a:t>Exposure by Time</a:t>
            </a:r>
          </a:p>
        </p:txBody>
      </p:sp>
      <p:sp>
        <p:nvSpPr>
          <p:cNvPr id="6" name="Rectangle 5"/>
          <p:cNvSpPr/>
          <p:nvPr/>
        </p:nvSpPr>
        <p:spPr>
          <a:xfrm>
            <a:off x="1" y="6535554"/>
            <a:ext cx="9906000" cy="3224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8" name="Picture 7"/>
          <p:cNvPicPr>
            <a:picLocks noChangeAspect="1" noChangeArrowheads="1"/>
          </p:cNvPicPr>
          <p:nvPr/>
        </p:nvPicPr>
        <p:blipFill>
          <a:blip r:embed="rId2">
            <a:clrChange>
              <a:clrFrom>
                <a:srgbClr val="FFFFFF"/>
              </a:clrFrom>
              <a:clrTo>
                <a:srgbClr val="FFFFFF">
                  <a:alpha val="0"/>
                </a:srgbClr>
              </a:clrTo>
            </a:clrChange>
            <a:biLevel thresh="25000"/>
            <a:extLst/>
          </a:blip>
          <a:srcRect/>
          <a:stretch>
            <a:fillRect/>
          </a:stretch>
        </p:blipFill>
        <p:spPr bwMode="auto">
          <a:xfrm>
            <a:off x="8489495" y="6584742"/>
            <a:ext cx="1382637" cy="224070"/>
          </a:xfrm>
          <a:prstGeom prst="rect">
            <a:avLst/>
          </a:prstGeom>
          <a:noFill/>
          <a:ln>
            <a:noFill/>
          </a:ln>
          <a:extLst/>
        </p:spPr>
      </p:pic>
      <p:sp>
        <p:nvSpPr>
          <p:cNvPr id="9" name="Slide Number Placeholder 8"/>
          <p:cNvSpPr>
            <a:spLocks noGrp="1"/>
          </p:cNvSpPr>
          <p:nvPr>
            <p:ph type="sldNum" sz="quarter" idx="12"/>
          </p:nvPr>
        </p:nvSpPr>
        <p:spPr>
          <a:xfrm>
            <a:off x="71967" y="6501690"/>
            <a:ext cx="573193" cy="365125"/>
          </a:xfrm>
        </p:spPr>
        <p:txBody>
          <a:bodyPr/>
          <a:lstStyle/>
          <a:p>
            <a:pPr algn="l"/>
            <a:fld id="{1AF2713A-8C79-4682-B58A-CFE6013372AE}" type="slidenum">
              <a:rPr lang="en-GB" smtClean="0">
                <a:solidFill>
                  <a:schemeClr val="bg1"/>
                </a:solidFill>
                <a:latin typeface="Lato Black" panose="020F0A02020204030203" pitchFamily="34" charset="0"/>
              </a:rPr>
              <a:pPr algn="l"/>
              <a:t>7</a:t>
            </a:fld>
            <a:endParaRPr lang="en-GB" dirty="0">
              <a:solidFill>
                <a:schemeClr val="bg1"/>
              </a:solidFill>
              <a:latin typeface="Lato Black" panose="020F0A02020204030203"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23" y="6584742"/>
            <a:ext cx="959665" cy="235916"/>
          </a:xfrm>
          <a:prstGeom prst="rect">
            <a:avLst/>
          </a:prstGeom>
        </p:spPr>
      </p:pic>
      <p:sp>
        <p:nvSpPr>
          <p:cNvPr id="12" name="Rectangle 11">
            <a:extLst>
              <a:ext uri="{FF2B5EF4-FFF2-40B4-BE49-F238E27FC236}">
                <a16:creationId xmlns:a16="http://schemas.microsoft.com/office/drawing/2014/main" id="{3436A0A3-08E9-4650-B3E7-9D38F38B29BE}"/>
              </a:ext>
            </a:extLst>
          </p:cNvPr>
          <p:cNvSpPr/>
          <p:nvPr/>
        </p:nvSpPr>
        <p:spPr>
          <a:xfrm>
            <a:off x="1279055" y="4980159"/>
            <a:ext cx="2012785" cy="646331"/>
          </a:xfrm>
          <a:prstGeom prst="rect">
            <a:avLst/>
          </a:prstGeom>
        </p:spPr>
        <p:txBody>
          <a:bodyPr wrap="square">
            <a:spAutoFit/>
          </a:bodyPr>
          <a:lstStyle/>
          <a:p>
            <a:pPr fontAlgn="base"/>
            <a:r>
              <a:rPr lang="en-GB" dirty="0">
                <a:solidFill>
                  <a:srgbClr val="000000"/>
                </a:solidFill>
                <a:latin typeface="Lato" panose="020F0502020204030203" pitchFamily="34" charset="0"/>
              </a:rPr>
              <a:t>Average exposure </a:t>
            </a:r>
            <a:br>
              <a:rPr lang="en-GB" dirty="0">
                <a:solidFill>
                  <a:srgbClr val="000000"/>
                </a:solidFill>
                <a:latin typeface="Lato" panose="020F0502020204030203" pitchFamily="34" charset="0"/>
              </a:rPr>
            </a:br>
            <a:r>
              <a:rPr lang="en-GB" dirty="0">
                <a:solidFill>
                  <a:srgbClr val="000000"/>
                </a:solidFill>
                <a:latin typeface="Lato" panose="020F0502020204030203" pitchFamily="34" charset="0"/>
              </a:rPr>
              <a:t>time (per Device)</a:t>
            </a:r>
          </a:p>
        </p:txBody>
      </p:sp>
      <p:cxnSp>
        <p:nvCxnSpPr>
          <p:cNvPr id="14" name="Straight Connector 13">
            <a:extLst>
              <a:ext uri="{FF2B5EF4-FFF2-40B4-BE49-F238E27FC236}">
                <a16:creationId xmlns:a16="http://schemas.microsoft.com/office/drawing/2014/main" id="{5344CBBE-550D-4ADC-8BEF-108E331A4B78}"/>
              </a:ext>
            </a:extLst>
          </p:cNvPr>
          <p:cNvCxnSpPr>
            <a:cxnSpLocks/>
            <a:endCxn id="12" idx="0"/>
          </p:cNvCxnSpPr>
          <p:nvPr/>
        </p:nvCxnSpPr>
        <p:spPr>
          <a:xfrm>
            <a:off x="1891406" y="4500756"/>
            <a:ext cx="394042" cy="479403"/>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1617699E-2ED3-4D0D-934A-E77339D29414}"/>
              </a:ext>
            </a:extLst>
          </p:cNvPr>
          <p:cNvSpPr/>
          <p:nvPr/>
        </p:nvSpPr>
        <p:spPr>
          <a:xfrm>
            <a:off x="1060542" y="2210080"/>
            <a:ext cx="2430000" cy="2430000"/>
          </a:xfrm>
          <a:prstGeom prst="ellipse">
            <a:avLst/>
          </a:prstGeom>
          <a:solidFill>
            <a:srgbClr val="34A688"/>
          </a:solidFill>
          <a:ln>
            <a:solidFill>
              <a:srgbClr val="34A68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latin typeface="Lato Black" panose="020F0A02020204030203" pitchFamily="34" charset="0"/>
              </a:rPr>
              <a:t>5m48s</a:t>
            </a:r>
          </a:p>
        </p:txBody>
      </p:sp>
      <p:sp>
        <p:nvSpPr>
          <p:cNvPr id="16" name="Rectangle 15">
            <a:extLst>
              <a:ext uri="{FF2B5EF4-FFF2-40B4-BE49-F238E27FC236}">
                <a16:creationId xmlns:a16="http://schemas.microsoft.com/office/drawing/2014/main" id="{504BD6B1-7E7B-40A5-8FAE-B303D6091489}"/>
              </a:ext>
            </a:extLst>
          </p:cNvPr>
          <p:cNvSpPr/>
          <p:nvPr/>
        </p:nvSpPr>
        <p:spPr>
          <a:xfrm>
            <a:off x="6433668" y="4980159"/>
            <a:ext cx="2193277" cy="646331"/>
          </a:xfrm>
          <a:prstGeom prst="rect">
            <a:avLst/>
          </a:prstGeom>
        </p:spPr>
        <p:txBody>
          <a:bodyPr wrap="square">
            <a:spAutoFit/>
          </a:bodyPr>
          <a:lstStyle/>
          <a:p>
            <a:pPr fontAlgn="base"/>
            <a:r>
              <a:rPr lang="en-GB" dirty="0">
                <a:solidFill>
                  <a:srgbClr val="000000"/>
                </a:solidFill>
                <a:latin typeface="Lato" panose="020F0502020204030203" pitchFamily="34" charset="0"/>
              </a:rPr>
              <a:t>Total exposure </a:t>
            </a:r>
            <a:br>
              <a:rPr lang="en-GB" dirty="0">
                <a:solidFill>
                  <a:srgbClr val="000000"/>
                </a:solidFill>
                <a:latin typeface="Lato" panose="020F0502020204030203" pitchFamily="34" charset="0"/>
              </a:rPr>
            </a:br>
            <a:r>
              <a:rPr lang="en-GB" dirty="0">
                <a:solidFill>
                  <a:srgbClr val="000000"/>
                </a:solidFill>
                <a:latin typeface="Lato" panose="020F0502020204030203" pitchFamily="34" charset="0"/>
              </a:rPr>
              <a:t>time (all Devices)</a:t>
            </a:r>
          </a:p>
        </p:txBody>
      </p:sp>
      <p:cxnSp>
        <p:nvCxnSpPr>
          <p:cNvPr id="17" name="Straight Connector 16">
            <a:extLst>
              <a:ext uri="{FF2B5EF4-FFF2-40B4-BE49-F238E27FC236}">
                <a16:creationId xmlns:a16="http://schemas.microsoft.com/office/drawing/2014/main" id="{AFDE3A22-A17F-4666-A594-5510DF0EEE97}"/>
              </a:ext>
            </a:extLst>
          </p:cNvPr>
          <p:cNvCxnSpPr>
            <a:cxnSpLocks/>
            <a:endCxn id="16" idx="0"/>
          </p:cNvCxnSpPr>
          <p:nvPr/>
        </p:nvCxnSpPr>
        <p:spPr>
          <a:xfrm>
            <a:off x="7046019" y="4500756"/>
            <a:ext cx="484288" cy="479403"/>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E79F3BB2-5E08-43F9-A618-A96F0C5435FF}"/>
              </a:ext>
            </a:extLst>
          </p:cNvPr>
          <p:cNvSpPr/>
          <p:nvPr/>
        </p:nvSpPr>
        <p:spPr>
          <a:xfrm>
            <a:off x="6059495" y="2226994"/>
            <a:ext cx="2430000" cy="2430000"/>
          </a:xfrm>
          <a:prstGeom prst="ellipse">
            <a:avLst/>
          </a:prstGeom>
          <a:solidFill>
            <a:srgbClr val="34A688"/>
          </a:solidFill>
          <a:ln>
            <a:solidFill>
              <a:srgbClr val="34A68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latin typeface="Lato Black" panose="020F0A02020204030203" pitchFamily="34" charset="0"/>
              </a:rPr>
              <a:t>681hr</a:t>
            </a:r>
          </a:p>
        </p:txBody>
      </p:sp>
      <p:sp>
        <p:nvSpPr>
          <p:cNvPr id="20" name="TextBox 19">
            <a:extLst>
              <a:ext uri="{FF2B5EF4-FFF2-40B4-BE49-F238E27FC236}">
                <a16:creationId xmlns:a16="http://schemas.microsoft.com/office/drawing/2014/main" id="{E2A2DD25-6839-434E-965E-8CE377000347}"/>
              </a:ext>
            </a:extLst>
          </p:cNvPr>
          <p:cNvSpPr txBox="1"/>
          <p:nvPr/>
        </p:nvSpPr>
        <p:spPr>
          <a:xfrm>
            <a:off x="3560018" y="3132692"/>
            <a:ext cx="2430000" cy="584775"/>
          </a:xfrm>
          <a:prstGeom prst="rect">
            <a:avLst/>
          </a:prstGeom>
          <a:noFill/>
        </p:spPr>
        <p:txBody>
          <a:bodyPr wrap="square" rtlCol="0">
            <a:spAutoFit/>
          </a:bodyPr>
          <a:lstStyle/>
          <a:p>
            <a:pPr algn="ctr"/>
            <a:r>
              <a:rPr lang="en-GB" sz="3200" dirty="0">
                <a:solidFill>
                  <a:schemeClr val="bg1">
                    <a:lumMod val="50000"/>
                  </a:schemeClr>
                </a:solidFill>
                <a:latin typeface="Lato" panose="020F0502020204030203" pitchFamily="34" charset="0"/>
              </a:rPr>
              <a:t>x 7,037 =</a:t>
            </a:r>
            <a:endParaRPr lang="en-GB" sz="3200" dirty="0">
              <a:solidFill>
                <a:schemeClr val="bg1">
                  <a:lumMod val="50000"/>
                </a:schemeClr>
              </a:solidFill>
              <a:latin typeface="Lato Black" panose="020F0A02020204030203" pitchFamily="34" charset="0"/>
            </a:endParaRPr>
          </a:p>
        </p:txBody>
      </p:sp>
    </p:spTree>
    <p:extLst>
      <p:ext uri="{BB962C8B-B14F-4D97-AF65-F5344CB8AC3E}">
        <p14:creationId xmlns:p14="http://schemas.microsoft.com/office/powerpoint/2010/main" val="3282220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7F2C35CA-21E9-4D62-A93E-AB3A2292B012}"/>
              </a:ext>
            </a:extLst>
          </p:cNvPr>
          <p:cNvCxnSpPr>
            <a:cxnSpLocks/>
          </p:cNvCxnSpPr>
          <p:nvPr/>
        </p:nvCxnSpPr>
        <p:spPr>
          <a:xfrm>
            <a:off x="7602070" y="4327394"/>
            <a:ext cx="173549" cy="663572"/>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C99F5CA-C504-4240-82E1-F4E0438E9CA9}"/>
              </a:ext>
            </a:extLst>
          </p:cNvPr>
          <p:cNvCxnSpPr>
            <a:cxnSpLocks/>
          </p:cNvCxnSpPr>
          <p:nvPr/>
        </p:nvCxnSpPr>
        <p:spPr>
          <a:xfrm flipH="1">
            <a:off x="5363029" y="2215564"/>
            <a:ext cx="351971" cy="812809"/>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17" name="Chart 16">
            <a:extLst>
              <a:ext uri="{FF2B5EF4-FFF2-40B4-BE49-F238E27FC236}">
                <a16:creationId xmlns:a16="http://schemas.microsoft.com/office/drawing/2014/main" id="{56CE1E36-6812-4B43-85F1-698998D81014}"/>
              </a:ext>
            </a:extLst>
          </p:cNvPr>
          <p:cNvGraphicFramePr>
            <a:graphicFrameLocks/>
          </p:cNvGraphicFramePr>
          <p:nvPr>
            <p:extLst>
              <p:ext uri="{D42A27DB-BD31-4B8C-83A1-F6EECF244321}">
                <p14:modId xmlns:p14="http://schemas.microsoft.com/office/powerpoint/2010/main" val="502397578"/>
              </p:ext>
            </p:extLst>
          </p:nvPr>
        </p:nvGraphicFramePr>
        <p:xfrm>
          <a:off x="3082532" y="2337366"/>
          <a:ext cx="5019675" cy="2064966"/>
        </p:xfrm>
        <a:graphic>
          <a:graphicData uri="http://schemas.openxmlformats.org/drawingml/2006/chart">
            <c:chart xmlns:c="http://schemas.openxmlformats.org/drawingml/2006/chart" xmlns:r="http://schemas.openxmlformats.org/officeDocument/2006/relationships" r:id="rId2"/>
          </a:graphicData>
        </a:graphic>
      </p:graphicFrame>
      <p:sp>
        <p:nvSpPr>
          <p:cNvPr id="25" name="Rectangle 24">
            <a:extLst>
              <a:ext uri="{FF2B5EF4-FFF2-40B4-BE49-F238E27FC236}">
                <a16:creationId xmlns:a16="http://schemas.microsoft.com/office/drawing/2014/main" id="{E4288CEC-FF50-451A-BE9A-4665123AEF5D}"/>
              </a:ext>
            </a:extLst>
          </p:cNvPr>
          <p:cNvSpPr/>
          <p:nvPr/>
        </p:nvSpPr>
        <p:spPr>
          <a:xfrm>
            <a:off x="7167660" y="2024608"/>
            <a:ext cx="1626715" cy="2745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p:cNvCxnSpPr/>
          <p:nvPr/>
        </p:nvCxnSpPr>
        <p:spPr>
          <a:xfrm flipV="1">
            <a:off x="645160" y="791852"/>
            <a:ext cx="8706230" cy="9426"/>
          </a:xfrm>
          <a:prstGeom prst="line">
            <a:avLst/>
          </a:prstGeom>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645160" y="284460"/>
            <a:ext cx="6010164" cy="461665"/>
          </a:xfrm>
          <a:prstGeom prst="rect">
            <a:avLst/>
          </a:prstGeom>
          <a:noFill/>
        </p:spPr>
        <p:txBody>
          <a:bodyPr wrap="square" rtlCol="0">
            <a:spAutoFit/>
          </a:bodyPr>
          <a:lstStyle/>
          <a:p>
            <a:r>
              <a:rPr lang="en-GB" sz="2400" dirty="0">
                <a:latin typeface="Lato "/>
              </a:rPr>
              <a:t>ABC Brand </a:t>
            </a:r>
            <a:r>
              <a:rPr lang="en-GB" sz="2400" dirty="0">
                <a:latin typeface="Lato Black" panose="020F0A02020204030203" pitchFamily="34" charset="0"/>
              </a:rPr>
              <a:t>Engagement Summary</a:t>
            </a:r>
          </a:p>
        </p:txBody>
      </p:sp>
      <p:sp>
        <p:nvSpPr>
          <p:cNvPr id="6" name="Rectangle 5"/>
          <p:cNvSpPr/>
          <p:nvPr/>
        </p:nvSpPr>
        <p:spPr>
          <a:xfrm>
            <a:off x="1" y="6535554"/>
            <a:ext cx="9906000" cy="3224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8" name="Picture 7"/>
          <p:cNvPicPr>
            <a:picLocks noChangeAspect="1" noChangeArrowheads="1"/>
          </p:cNvPicPr>
          <p:nvPr/>
        </p:nvPicPr>
        <p:blipFill>
          <a:blip r:embed="rId3">
            <a:clrChange>
              <a:clrFrom>
                <a:srgbClr val="FFFFFF"/>
              </a:clrFrom>
              <a:clrTo>
                <a:srgbClr val="FFFFFF">
                  <a:alpha val="0"/>
                </a:srgbClr>
              </a:clrTo>
            </a:clrChange>
            <a:biLevel thresh="25000"/>
            <a:extLst/>
          </a:blip>
          <a:srcRect/>
          <a:stretch>
            <a:fillRect/>
          </a:stretch>
        </p:blipFill>
        <p:spPr bwMode="auto">
          <a:xfrm>
            <a:off x="8489495" y="6584742"/>
            <a:ext cx="1382637" cy="224070"/>
          </a:xfrm>
          <a:prstGeom prst="rect">
            <a:avLst/>
          </a:prstGeom>
          <a:noFill/>
          <a:ln>
            <a:noFill/>
          </a:ln>
          <a:extLst/>
        </p:spPr>
      </p:pic>
      <p:sp>
        <p:nvSpPr>
          <p:cNvPr id="9" name="Slide Number Placeholder 8"/>
          <p:cNvSpPr>
            <a:spLocks noGrp="1"/>
          </p:cNvSpPr>
          <p:nvPr>
            <p:ph type="sldNum" sz="quarter" idx="12"/>
          </p:nvPr>
        </p:nvSpPr>
        <p:spPr>
          <a:xfrm>
            <a:off x="71967" y="6501690"/>
            <a:ext cx="573193" cy="365125"/>
          </a:xfrm>
        </p:spPr>
        <p:txBody>
          <a:bodyPr/>
          <a:lstStyle/>
          <a:p>
            <a:pPr algn="l"/>
            <a:fld id="{1AF2713A-8C79-4682-B58A-CFE6013372AE}" type="slidenum">
              <a:rPr lang="en-GB" smtClean="0">
                <a:solidFill>
                  <a:schemeClr val="bg1"/>
                </a:solidFill>
                <a:latin typeface="Lato Black" panose="020F0A02020204030203" pitchFamily="34" charset="0"/>
              </a:rPr>
              <a:pPr algn="l"/>
              <a:t>8</a:t>
            </a:fld>
            <a:endParaRPr lang="en-GB" dirty="0">
              <a:solidFill>
                <a:schemeClr val="bg1"/>
              </a:solidFill>
              <a:latin typeface="Lato Black" panose="020F0A02020204030203"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23" y="6584742"/>
            <a:ext cx="959665" cy="235916"/>
          </a:xfrm>
          <a:prstGeom prst="rect">
            <a:avLst/>
          </a:prstGeom>
        </p:spPr>
      </p:pic>
      <p:sp>
        <p:nvSpPr>
          <p:cNvPr id="7" name="Rectangle 6">
            <a:extLst>
              <a:ext uri="{FF2B5EF4-FFF2-40B4-BE49-F238E27FC236}">
                <a16:creationId xmlns:a16="http://schemas.microsoft.com/office/drawing/2014/main" id="{F0C22BC4-F3C3-4D31-A662-A4986EE99A16}"/>
              </a:ext>
            </a:extLst>
          </p:cNvPr>
          <p:cNvSpPr/>
          <p:nvPr/>
        </p:nvSpPr>
        <p:spPr>
          <a:xfrm>
            <a:off x="6669149" y="4982637"/>
            <a:ext cx="2541526" cy="369332"/>
          </a:xfrm>
          <a:prstGeom prst="rect">
            <a:avLst/>
          </a:prstGeom>
        </p:spPr>
        <p:txBody>
          <a:bodyPr wrap="square">
            <a:spAutoFit/>
          </a:bodyPr>
          <a:lstStyle/>
          <a:p>
            <a:pPr fontAlgn="base"/>
            <a:r>
              <a:rPr lang="en-GB" dirty="0">
                <a:solidFill>
                  <a:srgbClr val="000000"/>
                </a:solidFill>
                <a:latin typeface="Lato" panose="020F0502020204030203" pitchFamily="34" charset="0"/>
              </a:rPr>
              <a:t>Repeat visits: 49.3%</a:t>
            </a:r>
          </a:p>
        </p:txBody>
      </p:sp>
      <p:sp>
        <p:nvSpPr>
          <p:cNvPr id="15" name="TextBox 14">
            <a:extLst>
              <a:ext uri="{FF2B5EF4-FFF2-40B4-BE49-F238E27FC236}">
                <a16:creationId xmlns:a16="http://schemas.microsoft.com/office/drawing/2014/main" id="{1672D047-643D-44BE-93C3-683A087054D7}"/>
              </a:ext>
            </a:extLst>
          </p:cNvPr>
          <p:cNvSpPr txBox="1"/>
          <p:nvPr/>
        </p:nvSpPr>
        <p:spPr>
          <a:xfrm>
            <a:off x="3500152" y="3002381"/>
            <a:ext cx="3160698" cy="461665"/>
          </a:xfrm>
          <a:prstGeom prst="rect">
            <a:avLst/>
          </a:prstGeom>
          <a:noFill/>
        </p:spPr>
        <p:txBody>
          <a:bodyPr wrap="square" rtlCol="0">
            <a:spAutoFit/>
          </a:bodyPr>
          <a:lstStyle/>
          <a:p>
            <a:pPr algn="ctr"/>
            <a:r>
              <a:rPr lang="en-GB" sz="2400" dirty="0">
                <a:solidFill>
                  <a:schemeClr val="bg1"/>
                </a:solidFill>
                <a:latin typeface="Lato Black" panose="020F0A02020204030203" pitchFamily="34" charset="0"/>
              </a:rPr>
              <a:t>Total visits: 7,783</a:t>
            </a:r>
          </a:p>
        </p:txBody>
      </p:sp>
      <p:sp>
        <p:nvSpPr>
          <p:cNvPr id="18" name="Rectangle 17">
            <a:extLst>
              <a:ext uri="{FF2B5EF4-FFF2-40B4-BE49-F238E27FC236}">
                <a16:creationId xmlns:a16="http://schemas.microsoft.com/office/drawing/2014/main" id="{B51D5B86-FACE-4361-ACA3-DEFC7B684EDC}"/>
              </a:ext>
            </a:extLst>
          </p:cNvPr>
          <p:cNvSpPr/>
          <p:nvPr/>
        </p:nvSpPr>
        <p:spPr>
          <a:xfrm>
            <a:off x="523804" y="4660846"/>
            <a:ext cx="3474628" cy="923330"/>
          </a:xfrm>
          <a:prstGeom prst="rect">
            <a:avLst/>
          </a:prstGeom>
        </p:spPr>
        <p:txBody>
          <a:bodyPr wrap="square">
            <a:spAutoFit/>
          </a:bodyPr>
          <a:lstStyle/>
          <a:p>
            <a:pPr fontAlgn="base"/>
            <a:r>
              <a:rPr lang="en-GB" dirty="0">
                <a:solidFill>
                  <a:srgbClr val="000000"/>
                </a:solidFill>
                <a:latin typeface="Lato" panose="020F0502020204030203" pitchFamily="34" charset="0"/>
              </a:rPr>
              <a:t>Number of festival goers </a:t>
            </a:r>
            <a:br>
              <a:rPr lang="en-GB" dirty="0">
                <a:solidFill>
                  <a:srgbClr val="000000"/>
                </a:solidFill>
                <a:latin typeface="Lato" panose="020F0502020204030203" pitchFamily="34" charset="0"/>
              </a:rPr>
            </a:br>
            <a:r>
              <a:rPr lang="en-GB" dirty="0">
                <a:solidFill>
                  <a:srgbClr val="000000"/>
                </a:solidFill>
                <a:latin typeface="Lato" panose="020F0502020204030203" pitchFamily="34" charset="0"/>
              </a:rPr>
              <a:t>that visited ABC brand </a:t>
            </a:r>
            <a:br>
              <a:rPr lang="en-GB" dirty="0">
                <a:solidFill>
                  <a:srgbClr val="000000"/>
                </a:solidFill>
                <a:latin typeface="Lato" panose="020F0502020204030203" pitchFamily="34" charset="0"/>
              </a:rPr>
            </a:br>
            <a:r>
              <a:rPr lang="en-GB" dirty="0">
                <a:solidFill>
                  <a:srgbClr val="000000"/>
                </a:solidFill>
                <a:latin typeface="Lato" panose="020F0502020204030203" pitchFamily="34" charset="0"/>
              </a:rPr>
              <a:t>activation at least once</a:t>
            </a:r>
          </a:p>
        </p:txBody>
      </p:sp>
      <p:cxnSp>
        <p:nvCxnSpPr>
          <p:cNvPr id="19" name="Straight Connector 18">
            <a:extLst>
              <a:ext uri="{FF2B5EF4-FFF2-40B4-BE49-F238E27FC236}">
                <a16:creationId xmlns:a16="http://schemas.microsoft.com/office/drawing/2014/main" id="{DAE682C9-2752-47D7-B8BA-75873378E327}"/>
              </a:ext>
            </a:extLst>
          </p:cNvPr>
          <p:cNvCxnSpPr>
            <a:cxnSpLocks/>
          </p:cNvCxnSpPr>
          <p:nvPr/>
        </p:nvCxnSpPr>
        <p:spPr>
          <a:xfrm flipH="1">
            <a:off x="1508458" y="4257422"/>
            <a:ext cx="752660" cy="403424"/>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27F89E27-1698-41CE-A920-0499130761B5}"/>
              </a:ext>
            </a:extLst>
          </p:cNvPr>
          <p:cNvSpPr/>
          <p:nvPr/>
        </p:nvSpPr>
        <p:spPr>
          <a:xfrm>
            <a:off x="964123" y="2024608"/>
            <a:ext cx="2430000" cy="2430000"/>
          </a:xfrm>
          <a:prstGeom prst="ellipse">
            <a:avLst/>
          </a:prstGeom>
          <a:solidFill>
            <a:srgbClr val="ED7D3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dirty="0">
              <a:solidFill>
                <a:schemeClr val="bg1"/>
              </a:solidFill>
              <a:latin typeface="Lato Black" panose="020F0A02020204030203" pitchFamily="34" charset="0"/>
            </a:endParaRPr>
          </a:p>
        </p:txBody>
      </p:sp>
      <p:sp>
        <p:nvSpPr>
          <p:cNvPr id="21" name="TextBox 20">
            <a:extLst>
              <a:ext uri="{FF2B5EF4-FFF2-40B4-BE49-F238E27FC236}">
                <a16:creationId xmlns:a16="http://schemas.microsoft.com/office/drawing/2014/main" id="{F7AF4389-704C-4014-AC79-730E6D02399E}"/>
              </a:ext>
            </a:extLst>
          </p:cNvPr>
          <p:cNvSpPr txBox="1"/>
          <p:nvPr/>
        </p:nvSpPr>
        <p:spPr>
          <a:xfrm>
            <a:off x="1381743" y="3116100"/>
            <a:ext cx="1721475" cy="923330"/>
          </a:xfrm>
          <a:prstGeom prst="rect">
            <a:avLst/>
          </a:prstGeom>
          <a:noFill/>
        </p:spPr>
        <p:txBody>
          <a:bodyPr wrap="square" rtlCol="0">
            <a:spAutoFit/>
          </a:bodyPr>
          <a:lstStyle/>
          <a:p>
            <a:pPr algn="ctr"/>
            <a:r>
              <a:rPr lang="en-GB" dirty="0">
                <a:solidFill>
                  <a:schemeClr val="bg1"/>
                </a:solidFill>
                <a:latin typeface="Lato Black" panose="020F0A02020204030203" pitchFamily="34" charset="0"/>
              </a:rPr>
              <a:t>21.8% of total festival audience </a:t>
            </a:r>
            <a:endParaRPr lang="en-GB" sz="2400" dirty="0">
              <a:solidFill>
                <a:schemeClr val="bg1"/>
              </a:solidFill>
              <a:latin typeface="Lato Black" panose="020F0A02020204030203" pitchFamily="34" charset="0"/>
            </a:endParaRPr>
          </a:p>
        </p:txBody>
      </p:sp>
      <p:sp>
        <p:nvSpPr>
          <p:cNvPr id="22" name="TextBox 21">
            <a:extLst>
              <a:ext uri="{FF2B5EF4-FFF2-40B4-BE49-F238E27FC236}">
                <a16:creationId xmlns:a16="http://schemas.microsoft.com/office/drawing/2014/main" id="{BB83B7BE-C7C2-4539-86E2-2C90D0172A67}"/>
              </a:ext>
            </a:extLst>
          </p:cNvPr>
          <p:cNvSpPr txBox="1"/>
          <p:nvPr/>
        </p:nvSpPr>
        <p:spPr>
          <a:xfrm>
            <a:off x="1381743" y="2494684"/>
            <a:ext cx="1594760" cy="646331"/>
          </a:xfrm>
          <a:prstGeom prst="rect">
            <a:avLst/>
          </a:prstGeom>
          <a:noFill/>
        </p:spPr>
        <p:txBody>
          <a:bodyPr wrap="square" rtlCol="0">
            <a:spAutoFit/>
          </a:bodyPr>
          <a:lstStyle/>
          <a:p>
            <a:pPr algn="ctr"/>
            <a:r>
              <a:rPr lang="en-US" sz="3600" b="1" dirty="0">
                <a:solidFill>
                  <a:schemeClr val="bg1"/>
                </a:solidFill>
                <a:latin typeface="Lato Black" panose="020F0A02020204030203" pitchFamily="34" charset="0"/>
              </a:rPr>
              <a:t>4,866</a:t>
            </a:r>
          </a:p>
        </p:txBody>
      </p:sp>
      <p:sp>
        <p:nvSpPr>
          <p:cNvPr id="26" name="Rectangle 25">
            <a:extLst>
              <a:ext uri="{FF2B5EF4-FFF2-40B4-BE49-F238E27FC236}">
                <a16:creationId xmlns:a16="http://schemas.microsoft.com/office/drawing/2014/main" id="{ED523937-4692-4A17-8117-CD106AAD21D0}"/>
              </a:ext>
            </a:extLst>
          </p:cNvPr>
          <p:cNvSpPr/>
          <p:nvPr/>
        </p:nvSpPr>
        <p:spPr>
          <a:xfrm>
            <a:off x="7297270" y="2215564"/>
            <a:ext cx="1003395" cy="223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cx1="http://schemas.microsoft.com/office/drawing/2015/9/8/chartex">
        <mc:Choice Requires="cx1">
          <p:graphicFrame>
            <p:nvGraphicFramePr>
              <p:cNvPr id="24" name="Chart 23">
                <a:extLst>
                  <a:ext uri="{FF2B5EF4-FFF2-40B4-BE49-F238E27FC236}">
                    <a16:creationId xmlns:a16="http://schemas.microsoft.com/office/drawing/2014/main" id="{2CE7C468-0DB9-4F0A-AC34-A6B1A5A11AB8}"/>
                  </a:ext>
                </a:extLst>
              </p:cNvPr>
              <p:cNvGraphicFramePr/>
              <p:nvPr>
                <p:extLst>
                  <p:ext uri="{D42A27DB-BD31-4B8C-83A1-F6EECF244321}">
                    <p14:modId xmlns:p14="http://schemas.microsoft.com/office/powerpoint/2010/main" val="2531707101"/>
                  </p:ext>
                </p:extLst>
              </p:nvPr>
            </p:nvGraphicFramePr>
            <p:xfrm>
              <a:off x="6174616" y="1922785"/>
              <a:ext cx="3431346" cy="2620855"/>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24" name="Chart 23">
                <a:extLst>
                  <a:ext uri="{FF2B5EF4-FFF2-40B4-BE49-F238E27FC236}">
                    <a16:creationId xmlns:a16="http://schemas.microsoft.com/office/drawing/2014/main" id="{2CE7C468-0DB9-4F0A-AC34-A6B1A5A11AB8}"/>
                  </a:ext>
                </a:extLst>
              </p:cNvPr>
              <p:cNvPicPr>
                <a:picLocks noGrp="1" noRot="1" noChangeAspect="1" noMove="1" noResize="1" noEditPoints="1" noAdjustHandles="1" noChangeArrowheads="1" noChangeShapeType="1"/>
              </p:cNvPicPr>
              <p:nvPr/>
            </p:nvPicPr>
            <p:blipFill>
              <a:blip r:embed="rId6"/>
              <a:stretch>
                <a:fillRect/>
              </a:stretch>
            </p:blipFill>
            <p:spPr>
              <a:xfrm>
                <a:off x="6174616" y="1922785"/>
                <a:ext cx="3431346" cy="2620855"/>
              </a:xfrm>
              <a:prstGeom prst="rect">
                <a:avLst/>
              </a:prstGeom>
            </p:spPr>
          </p:pic>
        </mc:Fallback>
      </mc:AlternateContent>
      <p:sp>
        <p:nvSpPr>
          <p:cNvPr id="27" name="Rectangle 26">
            <a:extLst>
              <a:ext uri="{FF2B5EF4-FFF2-40B4-BE49-F238E27FC236}">
                <a16:creationId xmlns:a16="http://schemas.microsoft.com/office/drawing/2014/main" id="{3B68EEC5-B7D5-47E2-8BE9-D6A12AA8D33E}"/>
              </a:ext>
            </a:extLst>
          </p:cNvPr>
          <p:cNvSpPr/>
          <p:nvPr/>
        </p:nvSpPr>
        <p:spPr>
          <a:xfrm>
            <a:off x="3611111" y="1856591"/>
            <a:ext cx="3474628" cy="369332"/>
          </a:xfrm>
          <a:prstGeom prst="rect">
            <a:avLst/>
          </a:prstGeom>
        </p:spPr>
        <p:txBody>
          <a:bodyPr wrap="square">
            <a:spAutoFit/>
          </a:bodyPr>
          <a:lstStyle/>
          <a:p>
            <a:pPr fontAlgn="base"/>
            <a:r>
              <a:rPr lang="en-GB" dirty="0">
                <a:solidFill>
                  <a:srgbClr val="000000"/>
                </a:solidFill>
                <a:latin typeface="Lato" panose="020F0502020204030203" pitchFamily="34" charset="0"/>
              </a:rPr>
              <a:t>Average number of visits: 1.6</a:t>
            </a:r>
          </a:p>
        </p:txBody>
      </p:sp>
    </p:spTree>
    <p:extLst>
      <p:ext uri="{BB962C8B-B14F-4D97-AF65-F5344CB8AC3E}">
        <p14:creationId xmlns:p14="http://schemas.microsoft.com/office/powerpoint/2010/main" val="190495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6362F85-3956-4D84-A414-BDF34FB89B42}"/>
              </a:ext>
            </a:extLst>
          </p:cNvPr>
          <p:cNvSpPr txBox="1"/>
          <p:nvPr/>
        </p:nvSpPr>
        <p:spPr>
          <a:xfrm>
            <a:off x="1623060" y="5503558"/>
            <a:ext cx="1638301" cy="369332"/>
          </a:xfrm>
          <a:prstGeom prst="rect">
            <a:avLst/>
          </a:prstGeom>
          <a:noFill/>
        </p:spPr>
        <p:txBody>
          <a:bodyPr wrap="square" rtlCol="0">
            <a:spAutoFit/>
          </a:bodyPr>
          <a:lstStyle/>
          <a:p>
            <a:pPr algn="ctr"/>
            <a:r>
              <a:rPr lang="en-GB" dirty="0">
                <a:solidFill>
                  <a:schemeClr val="bg1">
                    <a:lumMod val="50000"/>
                  </a:schemeClr>
                </a:solidFill>
                <a:latin typeface="Lato" panose="020F0502020204030203" pitchFamily="34" charset="0"/>
              </a:rPr>
              <a:t>Friday</a:t>
            </a:r>
            <a:endParaRPr lang="en-GB" dirty="0">
              <a:solidFill>
                <a:schemeClr val="bg1">
                  <a:lumMod val="50000"/>
                </a:schemeClr>
              </a:solidFill>
              <a:latin typeface="Lato Black" panose="020F0A02020204030203" pitchFamily="34" charset="0"/>
            </a:endParaRPr>
          </a:p>
        </p:txBody>
      </p:sp>
      <p:sp>
        <p:nvSpPr>
          <p:cNvPr id="15" name="TextBox 14">
            <a:extLst>
              <a:ext uri="{FF2B5EF4-FFF2-40B4-BE49-F238E27FC236}">
                <a16:creationId xmlns:a16="http://schemas.microsoft.com/office/drawing/2014/main" id="{3E187BB8-390F-4B68-BBC6-548F28ACAE59}"/>
              </a:ext>
            </a:extLst>
          </p:cNvPr>
          <p:cNvSpPr txBox="1"/>
          <p:nvPr/>
        </p:nvSpPr>
        <p:spPr>
          <a:xfrm>
            <a:off x="4404360" y="5515995"/>
            <a:ext cx="1508761" cy="369332"/>
          </a:xfrm>
          <a:prstGeom prst="rect">
            <a:avLst/>
          </a:prstGeom>
          <a:noFill/>
        </p:spPr>
        <p:txBody>
          <a:bodyPr wrap="square" rtlCol="0">
            <a:spAutoFit/>
          </a:bodyPr>
          <a:lstStyle/>
          <a:p>
            <a:pPr algn="ctr"/>
            <a:r>
              <a:rPr lang="en-GB" dirty="0">
                <a:solidFill>
                  <a:schemeClr val="bg1">
                    <a:lumMod val="50000"/>
                  </a:schemeClr>
                </a:solidFill>
                <a:latin typeface="Lato" panose="020F0502020204030203" pitchFamily="34" charset="0"/>
              </a:rPr>
              <a:t>Saturday</a:t>
            </a:r>
            <a:endParaRPr lang="en-GB" dirty="0">
              <a:solidFill>
                <a:schemeClr val="bg1">
                  <a:lumMod val="50000"/>
                </a:schemeClr>
              </a:solidFill>
              <a:latin typeface="Lato Black" panose="020F0A02020204030203" pitchFamily="34" charset="0"/>
            </a:endParaRPr>
          </a:p>
        </p:txBody>
      </p:sp>
      <p:sp>
        <p:nvSpPr>
          <p:cNvPr id="16" name="TextBox 15">
            <a:extLst>
              <a:ext uri="{FF2B5EF4-FFF2-40B4-BE49-F238E27FC236}">
                <a16:creationId xmlns:a16="http://schemas.microsoft.com/office/drawing/2014/main" id="{632D4E76-3704-4866-A4C7-C8105A017DDB}"/>
              </a:ext>
            </a:extLst>
          </p:cNvPr>
          <p:cNvSpPr txBox="1"/>
          <p:nvPr/>
        </p:nvSpPr>
        <p:spPr>
          <a:xfrm>
            <a:off x="7246619" y="5515995"/>
            <a:ext cx="1508761" cy="369332"/>
          </a:xfrm>
          <a:prstGeom prst="rect">
            <a:avLst/>
          </a:prstGeom>
          <a:noFill/>
        </p:spPr>
        <p:txBody>
          <a:bodyPr wrap="square" rtlCol="0">
            <a:spAutoFit/>
          </a:bodyPr>
          <a:lstStyle/>
          <a:p>
            <a:pPr algn="ctr"/>
            <a:r>
              <a:rPr lang="en-GB" dirty="0">
                <a:solidFill>
                  <a:schemeClr val="bg1">
                    <a:lumMod val="50000"/>
                  </a:schemeClr>
                </a:solidFill>
                <a:latin typeface="Lato" panose="020F0502020204030203" pitchFamily="34" charset="0"/>
              </a:rPr>
              <a:t>Sunday</a:t>
            </a:r>
            <a:endParaRPr lang="en-GB" dirty="0">
              <a:solidFill>
                <a:schemeClr val="bg1">
                  <a:lumMod val="50000"/>
                </a:schemeClr>
              </a:solidFill>
              <a:latin typeface="Lato Black" panose="020F0A02020204030203" pitchFamily="34" charset="0"/>
            </a:endParaRPr>
          </a:p>
        </p:txBody>
      </p:sp>
      <p:cxnSp>
        <p:nvCxnSpPr>
          <p:cNvPr id="3" name="Straight Connector 2"/>
          <p:cNvCxnSpPr/>
          <p:nvPr/>
        </p:nvCxnSpPr>
        <p:spPr>
          <a:xfrm flipV="1">
            <a:off x="645160" y="791852"/>
            <a:ext cx="8706230" cy="9426"/>
          </a:xfrm>
          <a:prstGeom prst="line">
            <a:avLst/>
          </a:prstGeom>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645160" y="284460"/>
            <a:ext cx="6010164" cy="461665"/>
          </a:xfrm>
          <a:prstGeom prst="rect">
            <a:avLst/>
          </a:prstGeom>
          <a:noFill/>
        </p:spPr>
        <p:txBody>
          <a:bodyPr wrap="square" rtlCol="0">
            <a:spAutoFit/>
          </a:bodyPr>
          <a:lstStyle/>
          <a:p>
            <a:r>
              <a:rPr lang="en-GB" sz="2400" dirty="0">
                <a:latin typeface="Lato" panose="020F0502020204030203" pitchFamily="34" charset="0"/>
              </a:rPr>
              <a:t>ABC Brand </a:t>
            </a:r>
            <a:r>
              <a:rPr lang="en-GB" sz="2400" dirty="0">
                <a:latin typeface="Lato Black" panose="020F0A02020204030203" pitchFamily="34" charset="0"/>
              </a:rPr>
              <a:t>Engagement by Time</a:t>
            </a:r>
          </a:p>
        </p:txBody>
      </p:sp>
      <p:sp>
        <p:nvSpPr>
          <p:cNvPr id="6" name="Rectangle 5"/>
          <p:cNvSpPr/>
          <p:nvPr/>
        </p:nvSpPr>
        <p:spPr>
          <a:xfrm>
            <a:off x="1" y="6535554"/>
            <a:ext cx="9906000" cy="3224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8" name="Picture 7"/>
          <p:cNvPicPr>
            <a:picLocks noChangeAspect="1" noChangeArrowheads="1"/>
          </p:cNvPicPr>
          <p:nvPr/>
        </p:nvPicPr>
        <p:blipFill>
          <a:blip r:embed="rId2">
            <a:clrChange>
              <a:clrFrom>
                <a:srgbClr val="FFFFFF"/>
              </a:clrFrom>
              <a:clrTo>
                <a:srgbClr val="FFFFFF">
                  <a:alpha val="0"/>
                </a:srgbClr>
              </a:clrTo>
            </a:clrChange>
            <a:biLevel thresh="25000"/>
            <a:extLst/>
          </a:blip>
          <a:srcRect/>
          <a:stretch>
            <a:fillRect/>
          </a:stretch>
        </p:blipFill>
        <p:spPr bwMode="auto">
          <a:xfrm>
            <a:off x="8489495" y="6584742"/>
            <a:ext cx="1382637" cy="224070"/>
          </a:xfrm>
          <a:prstGeom prst="rect">
            <a:avLst/>
          </a:prstGeom>
          <a:noFill/>
          <a:ln>
            <a:noFill/>
          </a:ln>
          <a:extLst/>
        </p:spPr>
      </p:pic>
      <p:sp>
        <p:nvSpPr>
          <p:cNvPr id="9" name="Slide Number Placeholder 8"/>
          <p:cNvSpPr>
            <a:spLocks noGrp="1"/>
          </p:cNvSpPr>
          <p:nvPr>
            <p:ph type="sldNum" sz="quarter" idx="12"/>
          </p:nvPr>
        </p:nvSpPr>
        <p:spPr>
          <a:xfrm>
            <a:off x="71967" y="6501690"/>
            <a:ext cx="573193" cy="365125"/>
          </a:xfrm>
        </p:spPr>
        <p:txBody>
          <a:bodyPr/>
          <a:lstStyle/>
          <a:p>
            <a:pPr algn="l"/>
            <a:fld id="{1AF2713A-8C79-4682-B58A-CFE6013372AE}" type="slidenum">
              <a:rPr lang="en-GB" smtClean="0">
                <a:solidFill>
                  <a:schemeClr val="bg1"/>
                </a:solidFill>
                <a:latin typeface="Lato Black" panose="020F0A02020204030203" pitchFamily="34" charset="0"/>
              </a:rPr>
              <a:pPr algn="l"/>
              <a:t>9</a:t>
            </a:fld>
            <a:endParaRPr lang="en-GB" dirty="0">
              <a:solidFill>
                <a:schemeClr val="bg1"/>
              </a:solidFill>
              <a:latin typeface="Lato Black" panose="020F0A02020204030203"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23" y="6584742"/>
            <a:ext cx="959665" cy="235916"/>
          </a:xfrm>
          <a:prstGeom prst="rect">
            <a:avLst/>
          </a:prstGeom>
        </p:spPr>
      </p:pic>
      <p:graphicFrame>
        <p:nvGraphicFramePr>
          <p:cNvPr id="18" name="Chart 17">
            <a:extLst>
              <a:ext uri="{FF2B5EF4-FFF2-40B4-BE49-F238E27FC236}">
                <a16:creationId xmlns:a16="http://schemas.microsoft.com/office/drawing/2014/main" id="{ACA08B28-29AE-47B1-9F26-C2F7D65E98B9}"/>
              </a:ext>
            </a:extLst>
          </p:cNvPr>
          <p:cNvGraphicFramePr>
            <a:graphicFrameLocks/>
          </p:cNvGraphicFramePr>
          <p:nvPr>
            <p:extLst>
              <p:ext uri="{D42A27DB-BD31-4B8C-83A1-F6EECF244321}">
                <p14:modId xmlns:p14="http://schemas.microsoft.com/office/powerpoint/2010/main" val="2065506991"/>
              </p:ext>
            </p:extLst>
          </p:nvPr>
        </p:nvGraphicFramePr>
        <p:xfrm>
          <a:off x="645160" y="1451505"/>
          <a:ext cx="8615680" cy="4113366"/>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21">
            <a:extLst>
              <a:ext uri="{FF2B5EF4-FFF2-40B4-BE49-F238E27FC236}">
                <a16:creationId xmlns:a16="http://schemas.microsoft.com/office/drawing/2014/main" id="{E7BC2D02-F9CB-4096-B9C7-9035A273BC3E}"/>
              </a:ext>
            </a:extLst>
          </p:cNvPr>
          <p:cNvSpPr/>
          <p:nvPr/>
        </p:nvSpPr>
        <p:spPr>
          <a:xfrm>
            <a:off x="645160" y="822633"/>
            <a:ext cx="7926588" cy="369332"/>
          </a:xfrm>
          <a:prstGeom prst="rect">
            <a:avLst/>
          </a:prstGeom>
        </p:spPr>
        <p:txBody>
          <a:bodyPr wrap="square">
            <a:spAutoFit/>
          </a:bodyPr>
          <a:lstStyle/>
          <a:p>
            <a:r>
              <a:rPr lang="en-GB" i="1" dirty="0">
                <a:solidFill>
                  <a:srgbClr val="000000"/>
                </a:solidFill>
                <a:latin typeface="Lato" panose="020F0502020204030203" pitchFamily="34" charset="0"/>
              </a:rPr>
              <a:t>Attendance by day / hour</a:t>
            </a:r>
            <a:endParaRPr lang="en-GB" i="1" dirty="0">
              <a:latin typeface="Lato" panose="020F0502020204030203" pitchFamily="34" charset="0"/>
            </a:endParaRPr>
          </a:p>
        </p:txBody>
      </p:sp>
      <p:sp>
        <p:nvSpPr>
          <p:cNvPr id="24" name="Oval 23">
            <a:extLst>
              <a:ext uri="{FF2B5EF4-FFF2-40B4-BE49-F238E27FC236}">
                <a16:creationId xmlns:a16="http://schemas.microsoft.com/office/drawing/2014/main" id="{6DA04FE3-910A-491F-A339-9F9753193BAE}"/>
              </a:ext>
            </a:extLst>
          </p:cNvPr>
          <p:cNvSpPr/>
          <p:nvPr/>
        </p:nvSpPr>
        <p:spPr>
          <a:xfrm>
            <a:off x="4570433" y="2134262"/>
            <a:ext cx="411480" cy="363912"/>
          </a:xfrm>
          <a:prstGeom prst="ellipse">
            <a:avLst/>
          </a:prstGeom>
          <a:noFill/>
          <a:ln>
            <a:solidFill>
              <a:srgbClr val="BC3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D8BEF399-FF34-435C-A9B9-E4B22B941F1D}"/>
              </a:ext>
            </a:extLst>
          </p:cNvPr>
          <p:cNvSpPr/>
          <p:nvPr/>
        </p:nvSpPr>
        <p:spPr>
          <a:xfrm>
            <a:off x="4919132" y="1834393"/>
            <a:ext cx="4953000" cy="369332"/>
          </a:xfrm>
          <a:prstGeom prst="rect">
            <a:avLst/>
          </a:prstGeom>
        </p:spPr>
        <p:txBody>
          <a:bodyPr>
            <a:spAutoFit/>
          </a:bodyPr>
          <a:lstStyle/>
          <a:p>
            <a:pPr fontAlgn="base"/>
            <a:r>
              <a:rPr lang="en-GB" dirty="0">
                <a:solidFill>
                  <a:srgbClr val="000000"/>
                </a:solidFill>
                <a:latin typeface="Lato" panose="020F0502020204030203" pitchFamily="34" charset="0"/>
              </a:rPr>
              <a:t>Peak attendance at 2.30pm Saturday</a:t>
            </a:r>
          </a:p>
        </p:txBody>
      </p:sp>
      <p:cxnSp>
        <p:nvCxnSpPr>
          <p:cNvPr id="26" name="Straight Connector 25">
            <a:extLst>
              <a:ext uri="{FF2B5EF4-FFF2-40B4-BE49-F238E27FC236}">
                <a16:creationId xmlns:a16="http://schemas.microsoft.com/office/drawing/2014/main" id="{1F1386F2-5ADD-4D84-BE74-4C0D659224C7}"/>
              </a:ext>
            </a:extLst>
          </p:cNvPr>
          <p:cNvCxnSpPr>
            <a:cxnSpLocks/>
            <a:stCxn id="25" idx="1"/>
            <a:endCxn id="24" idx="0"/>
          </p:cNvCxnSpPr>
          <p:nvPr/>
        </p:nvCxnSpPr>
        <p:spPr>
          <a:xfrm flipH="1">
            <a:off x="4776173" y="2019059"/>
            <a:ext cx="142959" cy="115203"/>
          </a:xfrm>
          <a:prstGeom prst="line">
            <a:avLst/>
          </a:prstGeom>
          <a:ln>
            <a:solidFill>
              <a:srgbClr val="BC313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0412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11954</TotalTime>
  <Words>635</Words>
  <Application>Microsoft Office PowerPoint</Application>
  <PresentationFormat>A4 Paper (210x297 mm)</PresentationFormat>
  <Paragraphs>117</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Lato</vt:lpstr>
      <vt:lpstr>Lato </vt:lpstr>
      <vt:lpstr>Lato Black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Maydon</dc:creator>
  <cp:lastModifiedBy>New</cp:lastModifiedBy>
  <cp:revision>97</cp:revision>
  <cp:lastPrinted>2016-11-04T13:02:28Z</cp:lastPrinted>
  <dcterms:created xsi:type="dcterms:W3CDTF">2016-11-04T12:38:51Z</dcterms:created>
  <dcterms:modified xsi:type="dcterms:W3CDTF">2018-04-09T11:48:12Z</dcterms:modified>
</cp:coreProperties>
</file>